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rts/chart5.xml" ContentType="application/vnd.openxmlformats-officedocument.drawingml.chart+xml"/>
  <Override PartName="/ppt/notesSlides/notesSlide79.xml" ContentType="application/vnd.openxmlformats-officedocument.presentationml.notesSlide+xml"/>
  <Override PartName="/ppt/charts/chart6.xml" ContentType="application/vnd.openxmlformats-officedocument.drawingml.chart+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harts/chart7.xml" ContentType="application/vnd.openxmlformats-officedocument.drawingml.chart+xml"/>
  <Override PartName="/ppt/notesSlides/notesSlide82.xml" ContentType="application/vnd.openxmlformats-officedocument.presentationml.notesSlide+xml"/>
  <Override PartName="/ppt/charts/chart8.xml" ContentType="application/vnd.openxmlformats-officedocument.drawingml.chart+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6"/>
  </p:notesMasterIdLst>
  <p:sldIdLst>
    <p:sldId id="258" r:id="rId2"/>
    <p:sldId id="364" r:id="rId3"/>
    <p:sldId id="368" r:id="rId4"/>
    <p:sldId id="363" r:id="rId5"/>
    <p:sldId id="365" r:id="rId6"/>
    <p:sldId id="367" r:id="rId7"/>
    <p:sldId id="369" r:id="rId8"/>
    <p:sldId id="357" r:id="rId9"/>
    <p:sldId id="533" r:id="rId10"/>
    <p:sldId id="338" r:id="rId11"/>
    <p:sldId id="339" r:id="rId12"/>
    <p:sldId id="340" r:id="rId13"/>
    <p:sldId id="341" r:id="rId14"/>
    <p:sldId id="342" r:id="rId15"/>
    <p:sldId id="532" r:id="rId16"/>
    <p:sldId id="371" r:id="rId17"/>
    <p:sldId id="374" r:id="rId18"/>
    <p:sldId id="373" r:id="rId19"/>
    <p:sldId id="372" r:id="rId20"/>
    <p:sldId id="558" r:id="rId21"/>
    <p:sldId id="379" r:id="rId22"/>
    <p:sldId id="377" r:id="rId23"/>
    <p:sldId id="378" r:id="rId24"/>
    <p:sldId id="380" r:id="rId25"/>
    <p:sldId id="375" r:id="rId26"/>
    <p:sldId id="381" r:id="rId27"/>
    <p:sldId id="382" r:id="rId28"/>
    <p:sldId id="383" r:id="rId29"/>
    <p:sldId id="384" r:id="rId30"/>
    <p:sldId id="401" r:id="rId31"/>
    <p:sldId id="534" r:id="rId32"/>
    <p:sldId id="387" r:id="rId33"/>
    <p:sldId id="389" r:id="rId34"/>
    <p:sldId id="390" r:id="rId35"/>
    <p:sldId id="568" r:id="rId36"/>
    <p:sldId id="403" r:id="rId37"/>
    <p:sldId id="570" r:id="rId38"/>
    <p:sldId id="569" r:id="rId39"/>
    <p:sldId id="560" r:id="rId40"/>
    <p:sldId id="358" r:id="rId41"/>
    <p:sldId id="535" r:id="rId42"/>
    <p:sldId id="360" r:id="rId43"/>
    <p:sldId id="361" r:id="rId44"/>
    <p:sldId id="536" r:id="rId45"/>
    <p:sldId id="537" r:id="rId46"/>
    <p:sldId id="561" r:id="rId47"/>
    <p:sldId id="539" r:id="rId48"/>
    <p:sldId id="540" r:id="rId49"/>
    <p:sldId id="541" r:id="rId50"/>
    <p:sldId id="542" r:id="rId51"/>
    <p:sldId id="412" r:id="rId52"/>
    <p:sldId id="413" r:id="rId53"/>
    <p:sldId id="415" r:id="rId54"/>
    <p:sldId id="414" r:id="rId55"/>
    <p:sldId id="543" r:id="rId56"/>
    <p:sldId id="544" r:id="rId57"/>
    <p:sldId id="416" r:id="rId58"/>
    <p:sldId id="545" r:id="rId59"/>
    <p:sldId id="546" r:id="rId60"/>
    <p:sldId id="547" r:id="rId61"/>
    <p:sldId id="548" r:id="rId62"/>
    <p:sldId id="549" r:id="rId63"/>
    <p:sldId id="550" r:id="rId64"/>
    <p:sldId id="551" r:id="rId65"/>
    <p:sldId id="552" r:id="rId66"/>
    <p:sldId id="553" r:id="rId67"/>
    <p:sldId id="554" r:id="rId68"/>
    <p:sldId id="555" r:id="rId69"/>
    <p:sldId id="556" r:id="rId70"/>
    <p:sldId id="562" r:id="rId71"/>
    <p:sldId id="563" r:id="rId72"/>
    <p:sldId id="276" r:id="rId73"/>
    <p:sldId id="277" r:id="rId74"/>
    <p:sldId id="278" r:id="rId75"/>
    <p:sldId id="279" r:id="rId76"/>
    <p:sldId id="280" r:id="rId77"/>
    <p:sldId id="281" r:id="rId78"/>
    <p:sldId id="282" r:id="rId79"/>
    <p:sldId id="283" r:id="rId80"/>
    <p:sldId id="284" r:id="rId81"/>
    <p:sldId id="285" r:id="rId82"/>
    <p:sldId id="287" r:id="rId83"/>
    <p:sldId id="288" r:id="rId84"/>
    <p:sldId id="294"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1" r:id="rId102"/>
    <p:sldId id="312" r:id="rId103"/>
    <p:sldId id="313" r:id="rId104"/>
    <p:sldId id="391" r:id="rId105"/>
    <p:sldId id="393" r:id="rId106"/>
    <p:sldId id="394" r:id="rId107"/>
    <p:sldId id="318" r:id="rId108"/>
    <p:sldId id="319" r:id="rId109"/>
    <p:sldId id="320" r:id="rId110"/>
    <p:sldId id="321" r:id="rId111"/>
    <p:sldId id="322" r:id="rId112"/>
    <p:sldId id="395" r:id="rId113"/>
    <p:sldId id="396" r:id="rId114"/>
    <p:sldId id="397" r:id="rId115"/>
    <p:sldId id="398" r:id="rId116"/>
    <p:sldId id="399" r:id="rId117"/>
    <p:sldId id="328" r:id="rId118"/>
    <p:sldId id="329" r:id="rId119"/>
    <p:sldId id="330" r:id="rId120"/>
    <p:sldId id="432" r:id="rId121"/>
    <p:sldId id="565" r:id="rId122"/>
    <p:sldId id="406" r:id="rId123"/>
    <p:sldId id="407" r:id="rId124"/>
    <p:sldId id="408" r:id="rId125"/>
    <p:sldId id="409" r:id="rId126"/>
    <p:sldId id="418" r:id="rId127"/>
    <p:sldId id="419" r:id="rId128"/>
    <p:sldId id="417" r:id="rId129"/>
    <p:sldId id="420" r:id="rId130"/>
    <p:sldId id="410" r:id="rId131"/>
    <p:sldId id="421" r:id="rId132"/>
    <p:sldId id="422" r:id="rId133"/>
    <p:sldId id="423" r:id="rId134"/>
    <p:sldId id="411" r:id="rId135"/>
    <p:sldId id="430" r:id="rId136"/>
    <p:sldId id="428" r:id="rId137"/>
    <p:sldId id="429" r:id="rId138"/>
    <p:sldId id="424" r:id="rId139"/>
    <p:sldId id="425" r:id="rId140"/>
    <p:sldId id="529" r:id="rId141"/>
    <p:sldId id="566" r:id="rId142"/>
    <p:sldId id="436" r:id="rId143"/>
    <p:sldId id="437" r:id="rId144"/>
    <p:sldId id="441" r:id="rId145"/>
    <p:sldId id="438" r:id="rId146"/>
    <p:sldId id="442" r:id="rId147"/>
    <p:sldId id="443" r:id="rId148"/>
    <p:sldId id="444" r:id="rId149"/>
    <p:sldId id="439" r:id="rId150"/>
    <p:sldId id="445" r:id="rId151"/>
    <p:sldId id="446" r:id="rId152"/>
    <p:sldId id="447" r:id="rId153"/>
    <p:sldId id="448" r:id="rId154"/>
    <p:sldId id="440" r:id="rId155"/>
    <p:sldId id="449" r:id="rId156"/>
    <p:sldId id="450" r:id="rId157"/>
    <p:sldId id="451" r:id="rId158"/>
    <p:sldId id="452" r:id="rId159"/>
    <p:sldId id="453" r:id="rId160"/>
    <p:sldId id="455" r:id="rId161"/>
    <p:sldId id="457" r:id="rId162"/>
    <p:sldId id="458" r:id="rId163"/>
    <p:sldId id="459" r:id="rId164"/>
    <p:sldId id="460" r:id="rId165"/>
    <p:sldId id="567" r:id="rId166"/>
    <p:sldId id="426" r:id="rId167"/>
    <p:sldId id="462" r:id="rId168"/>
    <p:sldId id="463" r:id="rId169"/>
    <p:sldId id="464" r:id="rId170"/>
    <p:sldId id="465" r:id="rId171"/>
    <p:sldId id="466" r:id="rId172"/>
    <p:sldId id="467" r:id="rId173"/>
    <p:sldId id="571" r:id="rId174"/>
    <p:sldId id="528" r:id="rId17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1pPr>
    <a:lvl2pPr marL="0" marR="0" indent="228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2pPr>
    <a:lvl3pPr marL="0" marR="0" indent="457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3pPr>
    <a:lvl4pPr marL="0" marR="0" indent="685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4pPr>
    <a:lvl5pPr marL="0" marR="0" indent="9144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5pPr>
    <a:lvl6pPr marL="0" marR="0" indent="11430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6pPr>
    <a:lvl7pPr marL="0" marR="0" indent="1371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7pPr>
    <a:lvl8pPr marL="0" marR="0" indent="1600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8pPr>
    <a:lvl9pPr marL="0" marR="0" indent="1828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29C1C54F-9909-924F-B6AB-9CB4888A1F4F}">
          <p14:sldIdLst>
            <p14:sldId id="258"/>
            <p14:sldId id="364"/>
            <p14:sldId id="368"/>
            <p14:sldId id="363"/>
            <p14:sldId id="365"/>
            <p14:sldId id="367"/>
            <p14:sldId id="369"/>
            <p14:sldId id="357"/>
            <p14:sldId id="533"/>
            <p14:sldId id="338"/>
            <p14:sldId id="339"/>
            <p14:sldId id="340"/>
            <p14:sldId id="341"/>
            <p14:sldId id="342"/>
            <p14:sldId id="532"/>
            <p14:sldId id="371"/>
            <p14:sldId id="374"/>
            <p14:sldId id="373"/>
            <p14:sldId id="372"/>
            <p14:sldId id="558"/>
            <p14:sldId id="379"/>
            <p14:sldId id="377"/>
            <p14:sldId id="378"/>
            <p14:sldId id="380"/>
            <p14:sldId id="375"/>
            <p14:sldId id="381"/>
            <p14:sldId id="382"/>
            <p14:sldId id="383"/>
            <p14:sldId id="384"/>
            <p14:sldId id="401"/>
            <p14:sldId id="534"/>
            <p14:sldId id="387"/>
            <p14:sldId id="389"/>
            <p14:sldId id="390"/>
            <p14:sldId id="568"/>
            <p14:sldId id="403"/>
            <p14:sldId id="570"/>
            <p14:sldId id="569"/>
            <p14:sldId id="560"/>
            <p14:sldId id="358"/>
            <p14:sldId id="535"/>
            <p14:sldId id="360"/>
            <p14:sldId id="361"/>
            <p14:sldId id="536"/>
            <p14:sldId id="537"/>
            <p14:sldId id="561"/>
            <p14:sldId id="539"/>
            <p14:sldId id="540"/>
            <p14:sldId id="541"/>
            <p14:sldId id="542"/>
            <p14:sldId id="412"/>
            <p14:sldId id="413"/>
            <p14:sldId id="415"/>
            <p14:sldId id="414"/>
            <p14:sldId id="543"/>
            <p14:sldId id="544"/>
            <p14:sldId id="416"/>
            <p14:sldId id="545"/>
            <p14:sldId id="546"/>
            <p14:sldId id="547"/>
            <p14:sldId id="548"/>
            <p14:sldId id="549"/>
            <p14:sldId id="550"/>
            <p14:sldId id="551"/>
            <p14:sldId id="552"/>
            <p14:sldId id="553"/>
            <p14:sldId id="554"/>
            <p14:sldId id="555"/>
            <p14:sldId id="556"/>
            <p14:sldId id="562"/>
            <p14:sldId id="563"/>
            <p14:sldId id="276"/>
            <p14:sldId id="277"/>
            <p14:sldId id="278"/>
            <p14:sldId id="279"/>
            <p14:sldId id="280"/>
            <p14:sldId id="281"/>
            <p14:sldId id="282"/>
            <p14:sldId id="283"/>
            <p14:sldId id="284"/>
            <p14:sldId id="285"/>
            <p14:sldId id="287"/>
            <p14:sldId id="288"/>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91"/>
            <p14:sldId id="393"/>
            <p14:sldId id="394"/>
            <p14:sldId id="318"/>
            <p14:sldId id="319"/>
            <p14:sldId id="320"/>
            <p14:sldId id="321"/>
            <p14:sldId id="322"/>
            <p14:sldId id="395"/>
            <p14:sldId id="396"/>
            <p14:sldId id="397"/>
            <p14:sldId id="398"/>
            <p14:sldId id="399"/>
            <p14:sldId id="328"/>
            <p14:sldId id="329"/>
            <p14:sldId id="330"/>
            <p14:sldId id="432"/>
            <p14:sldId id="565"/>
            <p14:sldId id="406"/>
            <p14:sldId id="407"/>
            <p14:sldId id="408"/>
            <p14:sldId id="409"/>
            <p14:sldId id="418"/>
            <p14:sldId id="419"/>
            <p14:sldId id="417"/>
            <p14:sldId id="420"/>
            <p14:sldId id="410"/>
            <p14:sldId id="421"/>
            <p14:sldId id="422"/>
            <p14:sldId id="423"/>
            <p14:sldId id="411"/>
            <p14:sldId id="430"/>
            <p14:sldId id="428"/>
            <p14:sldId id="429"/>
            <p14:sldId id="424"/>
            <p14:sldId id="425"/>
            <p14:sldId id="529"/>
            <p14:sldId id="566"/>
            <p14:sldId id="436"/>
            <p14:sldId id="437"/>
            <p14:sldId id="441"/>
            <p14:sldId id="438"/>
            <p14:sldId id="442"/>
            <p14:sldId id="443"/>
            <p14:sldId id="444"/>
            <p14:sldId id="439"/>
            <p14:sldId id="445"/>
            <p14:sldId id="446"/>
            <p14:sldId id="447"/>
            <p14:sldId id="448"/>
            <p14:sldId id="440"/>
            <p14:sldId id="449"/>
            <p14:sldId id="450"/>
            <p14:sldId id="451"/>
            <p14:sldId id="452"/>
            <p14:sldId id="453"/>
            <p14:sldId id="455"/>
            <p14:sldId id="457"/>
            <p14:sldId id="458"/>
            <p14:sldId id="459"/>
            <p14:sldId id="460"/>
            <p14:sldId id="567"/>
            <p14:sldId id="426"/>
            <p14:sldId id="462"/>
            <p14:sldId id="463"/>
            <p14:sldId id="464"/>
            <p14:sldId id="465"/>
            <p14:sldId id="466"/>
            <p14:sldId id="467"/>
            <p14:sldId id="571"/>
            <p14:sldId id="528"/>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C"/>
    <a:srgbClr val="F8B62D"/>
    <a:srgbClr val="00A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4"/>
    <p:restoredTop sz="97020"/>
  </p:normalViewPr>
  <p:slideViewPr>
    <p:cSldViewPr snapToGrid="0" snapToObjects="1">
      <p:cViewPr>
        <p:scale>
          <a:sx n="44" d="100"/>
          <a:sy n="44" d="100"/>
        </p:scale>
        <p:origin x="-448" y="696"/>
      </p:cViewPr>
      <p:guideLst>
        <p:guide orient="horz" pos="4320"/>
        <p:guide pos="7680"/>
      </p:guideLst>
    </p:cSldViewPr>
  </p:slideViewPr>
  <p:notesTextViewPr>
    <p:cViewPr>
      <p:scale>
        <a:sx n="245" d="100"/>
        <a:sy n="245" d="100"/>
      </p:scale>
      <p:origin x="0" y="0"/>
    </p:cViewPr>
  </p:notesTextViewPr>
  <p:notesViewPr>
    <p:cSldViewPr snapToGrid="0" snapToObjects="1">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image" Target="../media/image89.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1"/>
                <c:pt idx="0">
                  <c:v>1.177997</c:v>
                </c:pt>
                <c:pt idx="1">
                  <c:v>1.185856</c:v>
                </c:pt>
                <c:pt idx="2">
                  <c:v>1.1926060000000001</c:v>
                </c:pt>
                <c:pt idx="3">
                  <c:v>1.1972910000000001</c:v>
                </c:pt>
                <c:pt idx="4">
                  <c:v>1.1982969999999999</c:v>
                </c:pt>
                <c:pt idx="5">
                  <c:v>1.2000820000000001</c:v>
                </c:pt>
                <c:pt idx="6">
                  <c:v>1.2002619999999999</c:v>
                </c:pt>
                <c:pt idx="7">
                  <c:v>1.2003219999999999</c:v>
                </c:pt>
                <c:pt idx="8">
                  <c:v>1.2016180000000001</c:v>
                </c:pt>
                <c:pt idx="9">
                  <c:v>1.2028989999999999</c:v>
                </c:pt>
                <c:pt idx="10">
                  <c:v>1.2030650000000001</c:v>
                </c:pt>
                <c:pt idx="11">
                  <c:v>1.203908</c:v>
                </c:pt>
                <c:pt idx="12">
                  <c:v>1.204145</c:v>
                </c:pt>
                <c:pt idx="13">
                  <c:v>1.204869</c:v>
                </c:pt>
                <c:pt idx="14">
                  <c:v>1.2066170000000001</c:v>
                </c:pt>
                <c:pt idx="15">
                  <c:v>1.2079930000000001</c:v>
                </c:pt>
                <c:pt idx="16">
                  <c:v>1.2083999999999999</c:v>
                </c:pt>
                <c:pt idx="17">
                  <c:v>1.208464</c:v>
                </c:pt>
                <c:pt idx="18">
                  <c:v>1.2093229999999999</c:v>
                </c:pt>
                <c:pt idx="19">
                  <c:v>1.210456</c:v>
                </c:pt>
                <c:pt idx="20">
                  <c:v>1.210887</c:v>
                </c:pt>
                <c:pt idx="21">
                  <c:v>1.21346</c:v>
                </c:pt>
                <c:pt idx="22">
                  <c:v>1.215066</c:v>
                </c:pt>
                <c:pt idx="23">
                  <c:v>1.2154780000000001</c:v>
                </c:pt>
                <c:pt idx="24">
                  <c:v>1.216256</c:v>
                </c:pt>
                <c:pt idx="25">
                  <c:v>1.2167840000000001</c:v>
                </c:pt>
                <c:pt idx="26">
                  <c:v>1.220245</c:v>
                </c:pt>
                <c:pt idx="27">
                  <c:v>1.221152</c:v>
                </c:pt>
                <c:pt idx="28">
                  <c:v>1.2245919999999999</c:v>
                </c:pt>
                <c:pt idx="29">
                  <c:v>1.2247509999999999</c:v>
                </c:pt>
                <c:pt idx="30">
                  <c:v>1.2247710000000001</c:v>
                </c:pt>
                <c:pt idx="31">
                  <c:v>1.2252449999999999</c:v>
                </c:pt>
                <c:pt idx="32">
                  <c:v>1.2277670000000001</c:v>
                </c:pt>
                <c:pt idx="33">
                  <c:v>1.227786</c:v>
                </c:pt>
                <c:pt idx="34">
                  <c:v>1.2356819999999999</c:v>
                </c:pt>
                <c:pt idx="35">
                  <c:v>1.2378439999999999</c:v>
                </c:pt>
                <c:pt idx="36">
                  <c:v>1.23983</c:v>
                </c:pt>
                <c:pt idx="37">
                  <c:v>1.23987</c:v>
                </c:pt>
                <c:pt idx="38">
                  <c:v>1.240167</c:v>
                </c:pt>
                <c:pt idx="39">
                  <c:v>1.2401709999999999</c:v>
                </c:pt>
                <c:pt idx="40">
                  <c:v>1.2401899999999999</c:v>
                </c:pt>
                <c:pt idx="41">
                  <c:v>1.2403200000000001</c:v>
                </c:pt>
                <c:pt idx="42">
                  <c:v>1.2403310000000001</c:v>
                </c:pt>
                <c:pt idx="43">
                  <c:v>1.2405189999999999</c:v>
                </c:pt>
                <c:pt idx="44">
                  <c:v>1.240675</c:v>
                </c:pt>
                <c:pt idx="45">
                  <c:v>1.240675</c:v>
                </c:pt>
                <c:pt idx="46">
                  <c:v>1.2409829999999999</c:v>
                </c:pt>
                <c:pt idx="47">
                  <c:v>1.2409829999999999</c:v>
                </c:pt>
                <c:pt idx="48">
                  <c:v>1.2415149999999999</c:v>
                </c:pt>
                <c:pt idx="49">
                  <c:v>1.2418940000000001</c:v>
                </c:pt>
                <c:pt idx="50">
                  <c:v>1.243247</c:v>
                </c:pt>
                <c:pt idx="51">
                  <c:v>1.244394</c:v>
                </c:pt>
                <c:pt idx="52">
                  <c:v>1.246499</c:v>
                </c:pt>
                <c:pt idx="53">
                  <c:v>1.2465200000000001</c:v>
                </c:pt>
                <c:pt idx="54">
                  <c:v>1.247133</c:v>
                </c:pt>
                <c:pt idx="55">
                  <c:v>1.2492890000000001</c:v>
                </c:pt>
                <c:pt idx="56">
                  <c:v>1.249549</c:v>
                </c:pt>
                <c:pt idx="57">
                  <c:v>1.250715</c:v>
                </c:pt>
                <c:pt idx="58">
                  <c:v>1.250715</c:v>
                </c:pt>
                <c:pt idx="59">
                  <c:v>1.2508250000000001</c:v>
                </c:pt>
                <c:pt idx="60">
                  <c:v>1.2511140000000001</c:v>
                </c:pt>
                <c:pt idx="61">
                  <c:v>1.2514730000000001</c:v>
                </c:pt>
                <c:pt idx="62">
                  <c:v>1.2520370000000001</c:v>
                </c:pt>
                <c:pt idx="63">
                  <c:v>1.2522059999999999</c:v>
                </c:pt>
                <c:pt idx="64">
                  <c:v>1.25221</c:v>
                </c:pt>
                <c:pt idx="65">
                  <c:v>1.2535430000000001</c:v>
                </c:pt>
                <c:pt idx="66">
                  <c:v>1.2539450000000001</c:v>
                </c:pt>
                <c:pt idx="67">
                  <c:v>1.2542359999999999</c:v>
                </c:pt>
                <c:pt idx="68">
                  <c:v>1.2563009999999999</c:v>
                </c:pt>
                <c:pt idx="69">
                  <c:v>1.257255</c:v>
                </c:pt>
                <c:pt idx="70">
                  <c:v>1.2585219999999999</c:v>
                </c:pt>
              </c:numCache>
            </c:numRef>
          </c:xVal>
          <c:yVal>
            <c:numRef>
              <c:f>Sheet1!$C$2:$C$81</c:f>
              <c:numCache>
                <c:formatCode>General</c:formatCode>
                <c:ptCount val="71"/>
                <c:pt idx="0">
                  <c:v>0.96918800000000005</c:v>
                </c:pt>
                <c:pt idx="1">
                  <c:v>0.98724199999999995</c:v>
                </c:pt>
                <c:pt idx="2">
                  <c:v>1.0520480000000001</c:v>
                </c:pt>
                <c:pt idx="3">
                  <c:v>1.105534</c:v>
                </c:pt>
                <c:pt idx="4">
                  <c:v>1.089731</c:v>
                </c:pt>
                <c:pt idx="5">
                  <c:v>1.1448830000000001</c:v>
                </c:pt>
                <c:pt idx="6">
                  <c:v>1.0715170000000001</c:v>
                </c:pt>
                <c:pt idx="7">
                  <c:v>1.102141</c:v>
                </c:pt>
                <c:pt idx="8">
                  <c:v>1.147038</c:v>
                </c:pt>
                <c:pt idx="9">
                  <c:v>1.1676709999999999</c:v>
                </c:pt>
                <c:pt idx="10">
                  <c:v>1.141472</c:v>
                </c:pt>
                <c:pt idx="11">
                  <c:v>1.1931579999999999</c:v>
                </c:pt>
                <c:pt idx="12">
                  <c:v>1.168218</c:v>
                </c:pt>
                <c:pt idx="13">
                  <c:v>1.195354</c:v>
                </c:pt>
                <c:pt idx="14">
                  <c:v>1.1414280000000001</c:v>
                </c:pt>
                <c:pt idx="15">
                  <c:v>1.1414599999999999</c:v>
                </c:pt>
                <c:pt idx="16">
                  <c:v>1.065917</c:v>
                </c:pt>
                <c:pt idx="17">
                  <c:v>1.137203</c:v>
                </c:pt>
                <c:pt idx="18">
                  <c:v>1.16124</c:v>
                </c:pt>
                <c:pt idx="19">
                  <c:v>1.1414679999999999</c:v>
                </c:pt>
                <c:pt idx="20">
                  <c:v>1.141467</c:v>
                </c:pt>
                <c:pt idx="21">
                  <c:v>1.174685</c:v>
                </c:pt>
                <c:pt idx="22">
                  <c:v>1.1775519999999999</c:v>
                </c:pt>
                <c:pt idx="23">
                  <c:v>1.157707</c:v>
                </c:pt>
                <c:pt idx="24">
                  <c:v>1.0280339999999999</c:v>
                </c:pt>
                <c:pt idx="25">
                  <c:v>1.103367</c:v>
                </c:pt>
                <c:pt idx="26">
                  <c:v>1.1170899999999999</c:v>
                </c:pt>
                <c:pt idx="27">
                  <c:v>1.014181</c:v>
                </c:pt>
                <c:pt idx="28">
                  <c:v>1.0681</c:v>
                </c:pt>
                <c:pt idx="29">
                  <c:v>1.1414979999999999</c:v>
                </c:pt>
                <c:pt idx="30">
                  <c:v>1.0682020000000001</c:v>
                </c:pt>
                <c:pt idx="31">
                  <c:v>1.1657919999999999</c:v>
                </c:pt>
                <c:pt idx="32">
                  <c:v>1.1814210000000001</c:v>
                </c:pt>
                <c:pt idx="33">
                  <c:v>1.0788549999999999</c:v>
                </c:pt>
                <c:pt idx="34">
                  <c:v>1.2285250000000001</c:v>
                </c:pt>
                <c:pt idx="35">
                  <c:v>1.108948</c:v>
                </c:pt>
                <c:pt idx="36">
                  <c:v>1.2335210000000001</c:v>
                </c:pt>
                <c:pt idx="37">
                  <c:v>1.2356849999999999</c:v>
                </c:pt>
                <c:pt idx="38">
                  <c:v>1.2394590000000001</c:v>
                </c:pt>
                <c:pt idx="39">
                  <c:v>1.2394860000000001</c:v>
                </c:pt>
                <c:pt idx="40">
                  <c:v>1.2394579999999999</c:v>
                </c:pt>
                <c:pt idx="41">
                  <c:v>1.1878379999999999</c:v>
                </c:pt>
                <c:pt idx="42">
                  <c:v>1.221338</c:v>
                </c:pt>
                <c:pt idx="43">
                  <c:v>1.0977939999999999</c:v>
                </c:pt>
                <c:pt idx="44">
                  <c:v>1.228637</c:v>
                </c:pt>
                <c:pt idx="45">
                  <c:v>1.228637</c:v>
                </c:pt>
                <c:pt idx="46">
                  <c:v>1.2355309999999999</c:v>
                </c:pt>
                <c:pt idx="47">
                  <c:v>1.2355309999999999</c:v>
                </c:pt>
                <c:pt idx="48">
                  <c:v>1.2342820000000001</c:v>
                </c:pt>
                <c:pt idx="49">
                  <c:v>1.136671</c:v>
                </c:pt>
                <c:pt idx="50">
                  <c:v>1.232723</c:v>
                </c:pt>
                <c:pt idx="51">
                  <c:v>1.203201</c:v>
                </c:pt>
                <c:pt idx="52">
                  <c:v>1.235633</c:v>
                </c:pt>
                <c:pt idx="53">
                  <c:v>1.235614</c:v>
                </c:pt>
                <c:pt idx="54">
                  <c:v>1.235663</c:v>
                </c:pt>
                <c:pt idx="55">
                  <c:v>1.2413209999999999</c:v>
                </c:pt>
                <c:pt idx="56">
                  <c:v>1.248218</c:v>
                </c:pt>
                <c:pt idx="57">
                  <c:v>1.2398070000000001</c:v>
                </c:pt>
                <c:pt idx="58">
                  <c:v>1.2398070000000001</c:v>
                </c:pt>
                <c:pt idx="59">
                  <c:v>1.172709</c:v>
                </c:pt>
                <c:pt idx="60">
                  <c:v>1.2482219999999999</c:v>
                </c:pt>
                <c:pt idx="61">
                  <c:v>1.248221</c:v>
                </c:pt>
                <c:pt idx="62">
                  <c:v>1.2482219999999999</c:v>
                </c:pt>
                <c:pt idx="63">
                  <c:v>1.248219</c:v>
                </c:pt>
                <c:pt idx="64">
                  <c:v>1.248218</c:v>
                </c:pt>
                <c:pt idx="65">
                  <c:v>1.2208019999999999</c:v>
                </c:pt>
                <c:pt idx="66">
                  <c:v>1.2482219999999999</c:v>
                </c:pt>
                <c:pt idx="67">
                  <c:v>1.221344</c:v>
                </c:pt>
                <c:pt idx="68">
                  <c:v>1.243034</c:v>
                </c:pt>
                <c:pt idx="69">
                  <c:v>1.2482249999999999</c:v>
                </c:pt>
                <c:pt idx="70">
                  <c:v>1.2432080000000001</c:v>
                </c:pt>
              </c:numCache>
            </c:numRef>
          </c:yVal>
          <c:smooth val="0"/>
          <c:extLst>
            <c:ext xmlns:c16="http://schemas.microsoft.com/office/drawing/2014/chart" uri="{C3380CC4-5D6E-409C-BE32-E72D297353CC}">
              <c16:uniqueId val="{00000000-0F45-CB49-9583-A756FEC8446B}"/>
            </c:ext>
          </c:extLst>
        </c:ser>
        <c:dLbls>
          <c:showLegendKey val="0"/>
          <c:showVal val="0"/>
          <c:showCatName val="0"/>
          <c:showSerName val="0"/>
          <c:showPercent val="0"/>
          <c:showBubbleSize val="0"/>
        </c:dLbls>
        <c:axId val="2094734552"/>
        <c:axId val="2094734553"/>
      </c:scatterChart>
      <c:valAx>
        <c:axId val="2094734552"/>
        <c:scaling>
          <c:orientation val="minMax"/>
          <c:max val="1.28"/>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2"/>
        <c:minorUnit val="0.01"/>
      </c:valAx>
      <c:valAx>
        <c:axId val="2094734553"/>
        <c:scaling>
          <c:orientation val="minMax"/>
          <c:max val="1.3"/>
          <c:min val="0.9"/>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3333300000000001"/>
        <c:minorUnit val="6.6666699999999995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420599999999999E-2"/>
          <c:y val="7.8719600000000001E-2"/>
          <c:w val="0.88722199999999996"/>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8"/>
                <c:pt idx="0">
                  <c:v>1.2435309999999999</c:v>
                </c:pt>
                <c:pt idx="1">
                  <c:v>1.1950540000000001</c:v>
                </c:pt>
                <c:pt idx="2">
                  <c:v>1.095728</c:v>
                </c:pt>
                <c:pt idx="3">
                  <c:v>1.078646</c:v>
                </c:pt>
                <c:pt idx="4">
                  <c:v>1.238677</c:v>
                </c:pt>
                <c:pt idx="5">
                  <c:v>1.1828149999999999</c:v>
                </c:pt>
                <c:pt idx="6">
                  <c:v>1.1129990000000001</c:v>
                </c:pt>
                <c:pt idx="7">
                  <c:v>1.0800479999999999</c:v>
                </c:pt>
                <c:pt idx="8">
                  <c:v>1.232593</c:v>
                </c:pt>
                <c:pt idx="9">
                  <c:v>1.184345</c:v>
                </c:pt>
                <c:pt idx="10">
                  <c:v>1.0992649999999999</c:v>
                </c:pt>
                <c:pt idx="11">
                  <c:v>1.1034820000000001</c:v>
                </c:pt>
                <c:pt idx="12">
                  <c:v>1.237026</c:v>
                </c:pt>
                <c:pt idx="13">
                  <c:v>1.187012</c:v>
                </c:pt>
                <c:pt idx="14">
                  <c:v>1.0664849999999999</c:v>
                </c:pt>
                <c:pt idx="15">
                  <c:v>1.099485</c:v>
                </c:pt>
                <c:pt idx="16">
                  <c:v>1.232011</c:v>
                </c:pt>
                <c:pt idx="17">
                  <c:v>1.181943</c:v>
                </c:pt>
                <c:pt idx="18">
                  <c:v>1.064962</c:v>
                </c:pt>
                <c:pt idx="19">
                  <c:v>1.1008960000000001</c:v>
                </c:pt>
                <c:pt idx="20">
                  <c:v>1.232224</c:v>
                </c:pt>
                <c:pt idx="21">
                  <c:v>1.184161</c:v>
                </c:pt>
                <c:pt idx="22">
                  <c:v>1.0650459999999999</c:v>
                </c:pt>
                <c:pt idx="23">
                  <c:v>1.104346</c:v>
                </c:pt>
                <c:pt idx="24">
                  <c:v>1.2322109999999999</c:v>
                </c:pt>
                <c:pt idx="25">
                  <c:v>1.1829810000000001</c:v>
                </c:pt>
                <c:pt idx="26">
                  <c:v>1.065539</c:v>
                </c:pt>
                <c:pt idx="27">
                  <c:v>1.1039810000000001</c:v>
                </c:pt>
                <c:pt idx="28">
                  <c:v>1.2321359999999999</c:v>
                </c:pt>
                <c:pt idx="29">
                  <c:v>1.1816169999999999</c:v>
                </c:pt>
                <c:pt idx="30">
                  <c:v>1.0650459999999999</c:v>
                </c:pt>
                <c:pt idx="31">
                  <c:v>1.104684</c:v>
                </c:pt>
                <c:pt idx="32">
                  <c:v>1.213336</c:v>
                </c:pt>
                <c:pt idx="33">
                  <c:v>1.1806989999999999</c:v>
                </c:pt>
                <c:pt idx="34">
                  <c:v>1.1266890000000001</c:v>
                </c:pt>
                <c:pt idx="35">
                  <c:v>1.079672</c:v>
                </c:pt>
                <c:pt idx="36">
                  <c:v>1.1806989999999999</c:v>
                </c:pt>
                <c:pt idx="37">
                  <c:v>1.213336</c:v>
                </c:pt>
                <c:pt idx="38">
                  <c:v>1.2078880000000001</c:v>
                </c:pt>
                <c:pt idx="39">
                  <c:v>1.114946</c:v>
                </c:pt>
                <c:pt idx="40">
                  <c:v>1.1233329999999999</c:v>
                </c:pt>
                <c:pt idx="41">
                  <c:v>1.069412</c:v>
                </c:pt>
                <c:pt idx="42">
                  <c:v>1.1704060000000001</c:v>
                </c:pt>
                <c:pt idx="43">
                  <c:v>1.1296550000000001</c:v>
                </c:pt>
                <c:pt idx="44">
                  <c:v>1.14656</c:v>
                </c:pt>
                <c:pt idx="45">
                  <c:v>1.0866420000000001</c:v>
                </c:pt>
                <c:pt idx="46">
                  <c:v>1.12717</c:v>
                </c:pt>
                <c:pt idx="47">
                  <c:v>1.068481</c:v>
                </c:pt>
                <c:pt idx="48">
                  <c:v>1.094479</c:v>
                </c:pt>
                <c:pt idx="49">
                  <c:v>1.1217729999999999</c:v>
                </c:pt>
                <c:pt idx="51">
                  <c:v>1.135696</c:v>
                </c:pt>
                <c:pt idx="52">
                  <c:v>1.0697449999999999</c:v>
                </c:pt>
                <c:pt idx="53">
                  <c:v>1.0915729999999999</c:v>
                </c:pt>
                <c:pt idx="54">
                  <c:v>1.103372</c:v>
                </c:pt>
                <c:pt idx="55">
                  <c:v>1.1560710000000001</c:v>
                </c:pt>
                <c:pt idx="56">
                  <c:v>1.1464719999999999</c:v>
                </c:pt>
                <c:pt idx="57">
                  <c:v>1.1135029999999999</c:v>
                </c:pt>
                <c:pt idx="58">
                  <c:v>1.15042</c:v>
                </c:pt>
                <c:pt idx="59">
                  <c:v>1.1266830000000001</c:v>
                </c:pt>
                <c:pt idx="60">
                  <c:v>1.147194</c:v>
                </c:pt>
                <c:pt idx="61">
                  <c:v>1.1575949999999999</c:v>
                </c:pt>
                <c:pt idx="62">
                  <c:v>1.131238</c:v>
                </c:pt>
                <c:pt idx="63">
                  <c:v>1.145837</c:v>
                </c:pt>
                <c:pt idx="64">
                  <c:v>1.126017</c:v>
                </c:pt>
                <c:pt idx="65">
                  <c:v>1.0647470000000001</c:v>
                </c:pt>
                <c:pt idx="66">
                  <c:v>1.0804199999999999</c:v>
                </c:pt>
                <c:pt idx="67">
                  <c:v>1.1452230000000001</c:v>
                </c:pt>
                <c:pt idx="68">
                  <c:v>1.1014109999999999</c:v>
                </c:pt>
                <c:pt idx="69">
                  <c:v>1.1658759999999999</c:v>
                </c:pt>
                <c:pt idx="70">
                  <c:v>1.117556</c:v>
                </c:pt>
                <c:pt idx="71">
                  <c:v>1.0649949999999999</c:v>
                </c:pt>
                <c:pt idx="73">
                  <c:v>1.124911</c:v>
                </c:pt>
                <c:pt idx="75">
                  <c:v>1.1351519999999999</c:v>
                </c:pt>
                <c:pt idx="76">
                  <c:v>1.068867</c:v>
                </c:pt>
                <c:pt idx="77">
                  <c:v>1.048006</c:v>
                </c:pt>
              </c:numCache>
            </c:numRef>
          </c:xVal>
          <c:yVal>
            <c:numRef>
              <c:f>Sheet1!$C$2:$C$81</c:f>
              <c:numCache>
                <c:formatCode>General</c:formatCode>
                <c:ptCount val="78"/>
                <c:pt idx="0">
                  <c:v>1.2377180000000001</c:v>
                </c:pt>
                <c:pt idx="1">
                  <c:v>1.1813720000000001</c:v>
                </c:pt>
                <c:pt idx="2">
                  <c:v>1.057933</c:v>
                </c:pt>
                <c:pt idx="3">
                  <c:v>1.033555</c:v>
                </c:pt>
                <c:pt idx="4">
                  <c:v>1.2189080000000001</c:v>
                </c:pt>
                <c:pt idx="5">
                  <c:v>1.088522</c:v>
                </c:pt>
                <c:pt idx="6">
                  <c:v>1.000502</c:v>
                </c:pt>
                <c:pt idx="7">
                  <c:v>0.96618000000000004</c:v>
                </c:pt>
                <c:pt idx="8">
                  <c:v>1.2156419999999999</c:v>
                </c:pt>
                <c:pt idx="9">
                  <c:v>1.051941</c:v>
                </c:pt>
                <c:pt idx="10">
                  <c:v>0.953426</c:v>
                </c:pt>
                <c:pt idx="11">
                  <c:v>0.93571700000000002</c:v>
                </c:pt>
                <c:pt idx="12">
                  <c:v>1.215579</c:v>
                </c:pt>
                <c:pt idx="13">
                  <c:v>1.050292</c:v>
                </c:pt>
                <c:pt idx="14">
                  <c:v>0.93552500000000005</c:v>
                </c:pt>
                <c:pt idx="15">
                  <c:v>0.90852100000000002</c:v>
                </c:pt>
                <c:pt idx="16">
                  <c:v>1.2158819999999999</c:v>
                </c:pt>
                <c:pt idx="17">
                  <c:v>1.037201</c:v>
                </c:pt>
                <c:pt idx="18">
                  <c:v>0.91505899999999996</c:v>
                </c:pt>
                <c:pt idx="19">
                  <c:v>0.90458700000000003</c:v>
                </c:pt>
                <c:pt idx="20">
                  <c:v>1.215654</c:v>
                </c:pt>
                <c:pt idx="21">
                  <c:v>1.036281</c:v>
                </c:pt>
                <c:pt idx="22">
                  <c:v>0.90520100000000003</c:v>
                </c:pt>
                <c:pt idx="23">
                  <c:v>0.89287300000000003</c:v>
                </c:pt>
                <c:pt idx="24">
                  <c:v>1.2156960000000001</c:v>
                </c:pt>
                <c:pt idx="25">
                  <c:v>1.0363849999999999</c:v>
                </c:pt>
                <c:pt idx="26">
                  <c:v>0.90356199999999998</c:v>
                </c:pt>
                <c:pt idx="27">
                  <c:v>0.88611700000000004</c:v>
                </c:pt>
                <c:pt idx="28">
                  <c:v>1.2156960000000001</c:v>
                </c:pt>
                <c:pt idx="29">
                  <c:v>1.0360609999999999</c:v>
                </c:pt>
                <c:pt idx="30">
                  <c:v>0.89328700000000005</c:v>
                </c:pt>
                <c:pt idx="31">
                  <c:v>0.88415200000000005</c:v>
                </c:pt>
                <c:pt idx="32">
                  <c:v>1.20661</c:v>
                </c:pt>
                <c:pt idx="33">
                  <c:v>1.1630510000000001</c:v>
                </c:pt>
                <c:pt idx="34">
                  <c:v>1.110498</c:v>
                </c:pt>
                <c:pt idx="35">
                  <c:v>1.0394779999999999</c:v>
                </c:pt>
                <c:pt idx="36">
                  <c:v>1.1630510000000001</c:v>
                </c:pt>
                <c:pt idx="37">
                  <c:v>1.20661</c:v>
                </c:pt>
                <c:pt idx="38">
                  <c:v>1.1336980000000001</c:v>
                </c:pt>
                <c:pt idx="39">
                  <c:v>1.051026</c:v>
                </c:pt>
                <c:pt idx="40">
                  <c:v>1.016459</c:v>
                </c:pt>
                <c:pt idx="41">
                  <c:v>1.0075130000000001</c:v>
                </c:pt>
                <c:pt idx="42">
                  <c:v>1.029299</c:v>
                </c:pt>
                <c:pt idx="43">
                  <c:v>1.05088</c:v>
                </c:pt>
                <c:pt idx="44">
                  <c:v>1.00874</c:v>
                </c:pt>
                <c:pt idx="45">
                  <c:v>0.98414599999999997</c:v>
                </c:pt>
                <c:pt idx="46">
                  <c:v>1.0201769999999999</c:v>
                </c:pt>
                <c:pt idx="47">
                  <c:v>0.97610399999999997</c:v>
                </c:pt>
                <c:pt idx="48">
                  <c:v>0.96515899999999999</c:v>
                </c:pt>
                <c:pt idx="49">
                  <c:v>1.0235540000000001</c:v>
                </c:pt>
                <c:pt idx="51">
                  <c:v>0.99696799999999997</c:v>
                </c:pt>
                <c:pt idx="52">
                  <c:v>0.93998300000000001</c:v>
                </c:pt>
                <c:pt idx="53">
                  <c:v>0.93859899999999996</c:v>
                </c:pt>
                <c:pt idx="54">
                  <c:v>0.94520499999999996</c:v>
                </c:pt>
                <c:pt idx="55">
                  <c:v>0.967561</c:v>
                </c:pt>
                <c:pt idx="56">
                  <c:v>0.97248299999999999</c:v>
                </c:pt>
                <c:pt idx="57">
                  <c:v>0.97385299999999997</c:v>
                </c:pt>
                <c:pt idx="58">
                  <c:v>1.0391779999999999</c:v>
                </c:pt>
                <c:pt idx="59">
                  <c:v>1.014842</c:v>
                </c:pt>
                <c:pt idx="60">
                  <c:v>1.015631</c:v>
                </c:pt>
                <c:pt idx="61">
                  <c:v>1.039085</c:v>
                </c:pt>
                <c:pt idx="62">
                  <c:v>0.93833900000000003</c:v>
                </c:pt>
                <c:pt idx="63">
                  <c:v>0.95472500000000005</c:v>
                </c:pt>
                <c:pt idx="64">
                  <c:v>0.98316800000000004</c:v>
                </c:pt>
                <c:pt idx="65">
                  <c:v>0.91811399999999999</c:v>
                </c:pt>
                <c:pt idx="66">
                  <c:v>0.91797099999999998</c:v>
                </c:pt>
                <c:pt idx="67">
                  <c:v>0.98435600000000001</c:v>
                </c:pt>
                <c:pt idx="68">
                  <c:v>0.90233300000000005</c:v>
                </c:pt>
                <c:pt idx="69">
                  <c:v>1.008529</c:v>
                </c:pt>
                <c:pt idx="70">
                  <c:v>0.95386400000000005</c:v>
                </c:pt>
                <c:pt idx="71">
                  <c:v>0.90323299999999995</c:v>
                </c:pt>
                <c:pt idx="73">
                  <c:v>0.95548</c:v>
                </c:pt>
                <c:pt idx="75">
                  <c:v>0.95348299999999997</c:v>
                </c:pt>
                <c:pt idx="76">
                  <c:v>0.91157500000000002</c:v>
                </c:pt>
                <c:pt idx="77">
                  <c:v>0.91510899999999995</c:v>
                </c:pt>
              </c:numCache>
            </c:numRef>
          </c:yVal>
          <c:smooth val="0"/>
          <c:extLst>
            <c:ext xmlns:c16="http://schemas.microsoft.com/office/drawing/2014/chart" uri="{C3380CC4-5D6E-409C-BE32-E72D297353CC}">
              <c16:uniqueId val="{00000000-1990-BC4B-ABDF-2E378CECCEE3}"/>
            </c:ext>
          </c:extLst>
        </c:ser>
        <c:dLbls>
          <c:showLegendKey val="0"/>
          <c:showVal val="0"/>
          <c:showCatName val="0"/>
          <c:showSerName val="0"/>
          <c:showPercent val="0"/>
          <c:showBubbleSize val="0"/>
        </c:dLbls>
        <c:axId val="2094734552"/>
        <c:axId val="2094734553"/>
      </c:scatterChart>
      <c:valAx>
        <c:axId val="2094734552"/>
        <c:scaling>
          <c:orientation val="minMax"/>
          <c:max val="1.3"/>
          <c:min val="1"/>
        </c:scaling>
        <c:delete val="0"/>
        <c:axPos val="b"/>
        <c:numFmt formatCode="#,##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1"/>
        <c:minorUnit val="0.05"/>
      </c:valAx>
      <c:valAx>
        <c:axId val="2094734553"/>
        <c:scaling>
          <c:orientation val="minMax"/>
          <c:max val="1.3"/>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696699999999994E-2"/>
          <c:w val="0.877884"/>
          <c:h val="0.79502200000000001"/>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80"/>
                <c:pt idx="0">
                  <c:v>1.2207140000000001</c:v>
                </c:pt>
                <c:pt idx="1">
                  <c:v>1.2064140000000001</c:v>
                </c:pt>
                <c:pt idx="2">
                  <c:v>1.207714</c:v>
                </c:pt>
                <c:pt idx="3">
                  <c:v>1.14649</c:v>
                </c:pt>
                <c:pt idx="4">
                  <c:v>1.1822630000000001</c:v>
                </c:pt>
                <c:pt idx="5">
                  <c:v>1.1464179999999999</c:v>
                </c:pt>
                <c:pt idx="6">
                  <c:v>1.0951340000000001</c:v>
                </c:pt>
                <c:pt idx="7">
                  <c:v>1.0716669999999999</c:v>
                </c:pt>
                <c:pt idx="8">
                  <c:v>1.1788559999999999</c:v>
                </c:pt>
                <c:pt idx="9">
                  <c:v>1.1510929999999999</c:v>
                </c:pt>
                <c:pt idx="10">
                  <c:v>1.0657810000000001</c:v>
                </c:pt>
                <c:pt idx="11">
                  <c:v>1.0566420000000001</c:v>
                </c:pt>
                <c:pt idx="12">
                  <c:v>1.1740900000000001</c:v>
                </c:pt>
                <c:pt idx="13">
                  <c:v>1.148285</c:v>
                </c:pt>
                <c:pt idx="14">
                  <c:v>1.060216</c:v>
                </c:pt>
                <c:pt idx="15">
                  <c:v>0.99383999999999995</c:v>
                </c:pt>
                <c:pt idx="16">
                  <c:v>1.1614580000000001</c:v>
                </c:pt>
                <c:pt idx="17">
                  <c:v>1.1456500000000001</c:v>
                </c:pt>
                <c:pt idx="18">
                  <c:v>1.0484089999999999</c:v>
                </c:pt>
                <c:pt idx="19">
                  <c:v>1.0028360000000001</c:v>
                </c:pt>
                <c:pt idx="20">
                  <c:v>1.162622</c:v>
                </c:pt>
                <c:pt idx="21">
                  <c:v>1.1458140000000001</c:v>
                </c:pt>
                <c:pt idx="22">
                  <c:v>1.0510790000000001</c:v>
                </c:pt>
                <c:pt idx="23">
                  <c:v>1.009871</c:v>
                </c:pt>
                <c:pt idx="24">
                  <c:v>1.1620760000000001</c:v>
                </c:pt>
                <c:pt idx="25">
                  <c:v>1.146158</c:v>
                </c:pt>
                <c:pt idx="26">
                  <c:v>1.048848</c:v>
                </c:pt>
                <c:pt idx="27">
                  <c:v>1.0139940000000001</c:v>
                </c:pt>
                <c:pt idx="28">
                  <c:v>1.1630240000000001</c:v>
                </c:pt>
                <c:pt idx="29">
                  <c:v>1.1481209999999999</c:v>
                </c:pt>
                <c:pt idx="30">
                  <c:v>1.0518160000000001</c:v>
                </c:pt>
                <c:pt idx="31">
                  <c:v>1.025766</c:v>
                </c:pt>
                <c:pt idx="32">
                  <c:v>1.219927</c:v>
                </c:pt>
                <c:pt idx="33">
                  <c:v>1.207387</c:v>
                </c:pt>
                <c:pt idx="34">
                  <c:v>1.206151</c:v>
                </c:pt>
                <c:pt idx="35">
                  <c:v>1.146576</c:v>
                </c:pt>
                <c:pt idx="36">
                  <c:v>1.207387</c:v>
                </c:pt>
                <c:pt idx="37">
                  <c:v>1.146576</c:v>
                </c:pt>
                <c:pt idx="38">
                  <c:v>1.18814</c:v>
                </c:pt>
                <c:pt idx="39">
                  <c:v>1.125732</c:v>
                </c:pt>
                <c:pt idx="40">
                  <c:v>1.102546</c:v>
                </c:pt>
                <c:pt idx="41">
                  <c:v>1.0714030000000001</c:v>
                </c:pt>
                <c:pt idx="42">
                  <c:v>1.144199</c:v>
                </c:pt>
                <c:pt idx="43">
                  <c:v>1.1406940000000001</c:v>
                </c:pt>
                <c:pt idx="44">
                  <c:v>1.1012960000000001</c:v>
                </c:pt>
                <c:pt idx="45">
                  <c:v>1.104174</c:v>
                </c:pt>
                <c:pt idx="46">
                  <c:v>1.0860700000000001</c:v>
                </c:pt>
                <c:pt idx="47">
                  <c:v>1.0474829999999999</c:v>
                </c:pt>
                <c:pt idx="48">
                  <c:v>1.115794</c:v>
                </c:pt>
                <c:pt idx="49">
                  <c:v>1.1285099999999999</c:v>
                </c:pt>
                <c:pt idx="50">
                  <c:v>1.097977</c:v>
                </c:pt>
                <c:pt idx="51">
                  <c:v>1.072878</c:v>
                </c:pt>
                <c:pt idx="52">
                  <c:v>1.043461</c:v>
                </c:pt>
                <c:pt idx="53">
                  <c:v>1.039363</c:v>
                </c:pt>
                <c:pt idx="54">
                  <c:v>1.0591699999999999</c:v>
                </c:pt>
                <c:pt idx="55">
                  <c:v>1.062201</c:v>
                </c:pt>
                <c:pt idx="56">
                  <c:v>1.033714</c:v>
                </c:pt>
                <c:pt idx="57">
                  <c:v>1.055137</c:v>
                </c:pt>
                <c:pt idx="58">
                  <c:v>1.0950359999999999</c:v>
                </c:pt>
                <c:pt idx="59">
                  <c:v>1.070724</c:v>
                </c:pt>
                <c:pt idx="60">
                  <c:v>1.0482</c:v>
                </c:pt>
                <c:pt idx="61">
                  <c:v>1.0629569999999999</c:v>
                </c:pt>
                <c:pt idx="62">
                  <c:v>1.016642</c:v>
                </c:pt>
                <c:pt idx="63">
                  <c:v>1.0601989999999999</c:v>
                </c:pt>
                <c:pt idx="64">
                  <c:v>1.041317</c:v>
                </c:pt>
                <c:pt idx="65">
                  <c:v>1.0327200000000001</c:v>
                </c:pt>
                <c:pt idx="66">
                  <c:v>1.0887690000000001</c:v>
                </c:pt>
                <c:pt idx="67">
                  <c:v>1.0496760000000001</c:v>
                </c:pt>
                <c:pt idx="68">
                  <c:v>1.0370900000000001</c:v>
                </c:pt>
                <c:pt idx="69">
                  <c:v>1.0720639999999999</c:v>
                </c:pt>
                <c:pt idx="70">
                  <c:v>1.1001920000000001</c:v>
                </c:pt>
                <c:pt idx="71">
                  <c:v>1.060983</c:v>
                </c:pt>
                <c:pt idx="72">
                  <c:v>1.101704</c:v>
                </c:pt>
                <c:pt idx="73">
                  <c:v>0.99961199999999995</c:v>
                </c:pt>
                <c:pt idx="75">
                  <c:v>1.049687</c:v>
                </c:pt>
                <c:pt idx="77">
                  <c:v>1.0218210000000001</c:v>
                </c:pt>
                <c:pt idx="78">
                  <c:v>1.072603</c:v>
                </c:pt>
                <c:pt idx="79">
                  <c:v>1.0708770000000001</c:v>
                </c:pt>
              </c:numCache>
            </c:numRef>
          </c:xVal>
          <c:yVal>
            <c:numRef>
              <c:f>Sheet1!$C$2:$C$81</c:f>
              <c:numCache>
                <c:formatCode>General</c:formatCode>
                <c:ptCount val="80"/>
                <c:pt idx="0">
                  <c:v>1.1979280000000001</c:v>
                </c:pt>
                <c:pt idx="1">
                  <c:v>1.17126</c:v>
                </c:pt>
                <c:pt idx="2">
                  <c:v>1.1182129999999999</c:v>
                </c:pt>
                <c:pt idx="3">
                  <c:v>1.0044299999999999</c:v>
                </c:pt>
                <c:pt idx="4">
                  <c:v>1.1573329999999999</c:v>
                </c:pt>
                <c:pt idx="5">
                  <c:v>1.0752079999999999</c:v>
                </c:pt>
                <c:pt idx="6">
                  <c:v>0.95407799999999998</c:v>
                </c:pt>
                <c:pt idx="7">
                  <c:v>0.91217000000000004</c:v>
                </c:pt>
                <c:pt idx="8">
                  <c:v>1.1486959999999999</c:v>
                </c:pt>
                <c:pt idx="9">
                  <c:v>1.026122</c:v>
                </c:pt>
                <c:pt idx="10">
                  <c:v>0.89411600000000002</c:v>
                </c:pt>
                <c:pt idx="11">
                  <c:v>0.86112500000000003</c:v>
                </c:pt>
                <c:pt idx="12">
                  <c:v>1.1482380000000001</c:v>
                </c:pt>
                <c:pt idx="13">
                  <c:v>1.017288</c:v>
                </c:pt>
                <c:pt idx="14">
                  <c:v>0.87191799999999997</c:v>
                </c:pt>
                <c:pt idx="15">
                  <c:v>0.849325</c:v>
                </c:pt>
                <c:pt idx="16">
                  <c:v>1.148425</c:v>
                </c:pt>
                <c:pt idx="17">
                  <c:v>1.0150440000000001</c:v>
                </c:pt>
                <c:pt idx="18">
                  <c:v>0.86268900000000004</c:v>
                </c:pt>
                <c:pt idx="19">
                  <c:v>0.84123700000000001</c:v>
                </c:pt>
                <c:pt idx="20">
                  <c:v>1.1483239999999999</c:v>
                </c:pt>
                <c:pt idx="21">
                  <c:v>1.010035</c:v>
                </c:pt>
                <c:pt idx="22">
                  <c:v>0.84268399999999999</c:v>
                </c:pt>
                <c:pt idx="23">
                  <c:v>0.83424900000000002</c:v>
                </c:pt>
                <c:pt idx="24">
                  <c:v>1.148296</c:v>
                </c:pt>
                <c:pt idx="25">
                  <c:v>1.011279</c:v>
                </c:pt>
                <c:pt idx="26">
                  <c:v>0.84680599999999995</c:v>
                </c:pt>
                <c:pt idx="27">
                  <c:v>0.82908599999999999</c:v>
                </c:pt>
                <c:pt idx="28">
                  <c:v>1.1483209999999999</c:v>
                </c:pt>
                <c:pt idx="29">
                  <c:v>1.0116019999999999</c:v>
                </c:pt>
                <c:pt idx="30">
                  <c:v>0.83396199999999998</c:v>
                </c:pt>
                <c:pt idx="31">
                  <c:v>0.82080699999999995</c:v>
                </c:pt>
                <c:pt idx="32">
                  <c:v>1.193084</c:v>
                </c:pt>
                <c:pt idx="33">
                  <c:v>1.1532750000000001</c:v>
                </c:pt>
                <c:pt idx="34">
                  <c:v>1.1343490000000001</c:v>
                </c:pt>
                <c:pt idx="35">
                  <c:v>1.0789359999999999</c:v>
                </c:pt>
                <c:pt idx="36">
                  <c:v>1.1532750000000001</c:v>
                </c:pt>
                <c:pt idx="37">
                  <c:v>1.0789359999999999</c:v>
                </c:pt>
                <c:pt idx="38">
                  <c:v>1.122457</c:v>
                </c:pt>
                <c:pt idx="39">
                  <c:v>1.0640050000000001</c:v>
                </c:pt>
                <c:pt idx="40">
                  <c:v>0.95703700000000003</c:v>
                </c:pt>
                <c:pt idx="41">
                  <c:v>0.98443499999999995</c:v>
                </c:pt>
                <c:pt idx="42">
                  <c:v>0.97000900000000001</c:v>
                </c:pt>
                <c:pt idx="43">
                  <c:v>1.086495</c:v>
                </c:pt>
                <c:pt idx="44">
                  <c:v>0.96135999999999999</c:v>
                </c:pt>
                <c:pt idx="45">
                  <c:v>0.93211500000000003</c:v>
                </c:pt>
                <c:pt idx="46">
                  <c:v>0.98312100000000002</c:v>
                </c:pt>
                <c:pt idx="47">
                  <c:v>0.89312599999999998</c:v>
                </c:pt>
                <c:pt idx="48">
                  <c:v>0.96558600000000006</c:v>
                </c:pt>
                <c:pt idx="49">
                  <c:v>0.963781</c:v>
                </c:pt>
                <c:pt idx="50">
                  <c:v>0.89738899999999999</c:v>
                </c:pt>
                <c:pt idx="51">
                  <c:v>0.96513800000000005</c:v>
                </c:pt>
                <c:pt idx="52">
                  <c:v>0.90357100000000001</c:v>
                </c:pt>
                <c:pt idx="53">
                  <c:v>0.90773800000000004</c:v>
                </c:pt>
                <c:pt idx="54">
                  <c:v>0.90830500000000003</c:v>
                </c:pt>
                <c:pt idx="55">
                  <c:v>0.89170199999999999</c:v>
                </c:pt>
                <c:pt idx="56">
                  <c:v>0.883189</c:v>
                </c:pt>
                <c:pt idx="57">
                  <c:v>0.90466199999999997</c:v>
                </c:pt>
                <c:pt idx="58">
                  <c:v>0.97550499999999996</c:v>
                </c:pt>
                <c:pt idx="59">
                  <c:v>0.96849600000000002</c:v>
                </c:pt>
                <c:pt idx="60">
                  <c:v>0.91391999999999995</c:v>
                </c:pt>
                <c:pt idx="61">
                  <c:v>0.92566499999999996</c:v>
                </c:pt>
                <c:pt idx="62">
                  <c:v>0.87122200000000005</c:v>
                </c:pt>
                <c:pt idx="63">
                  <c:v>0.88068900000000006</c:v>
                </c:pt>
                <c:pt idx="64">
                  <c:v>0.91778099999999996</c:v>
                </c:pt>
                <c:pt idx="65">
                  <c:v>0.85351900000000003</c:v>
                </c:pt>
                <c:pt idx="66">
                  <c:v>0.88652600000000004</c:v>
                </c:pt>
                <c:pt idx="67">
                  <c:v>0.87659399999999998</c:v>
                </c:pt>
                <c:pt idx="68">
                  <c:v>0.83846500000000002</c:v>
                </c:pt>
                <c:pt idx="69">
                  <c:v>0.95794999999999997</c:v>
                </c:pt>
                <c:pt idx="70">
                  <c:v>0.89663800000000005</c:v>
                </c:pt>
                <c:pt idx="71">
                  <c:v>0.84930000000000005</c:v>
                </c:pt>
                <c:pt idx="72">
                  <c:v>0.88845099999999999</c:v>
                </c:pt>
                <c:pt idx="73">
                  <c:v>0.83999699999999999</c:v>
                </c:pt>
                <c:pt idx="75">
                  <c:v>0.87890999999999997</c:v>
                </c:pt>
                <c:pt idx="77">
                  <c:v>0.84562000000000004</c:v>
                </c:pt>
                <c:pt idx="78">
                  <c:v>0.89020500000000002</c:v>
                </c:pt>
                <c:pt idx="79">
                  <c:v>0.85937200000000002</c:v>
                </c:pt>
              </c:numCache>
            </c:numRef>
          </c:yVal>
          <c:smooth val="0"/>
          <c:extLst>
            <c:ext xmlns:c16="http://schemas.microsoft.com/office/drawing/2014/chart" uri="{C3380CC4-5D6E-409C-BE32-E72D297353CC}">
              <c16:uniqueId val="{00000000-6CD2-104B-B8FE-82F97001E474}"/>
            </c:ext>
          </c:extLst>
        </c:ser>
        <c:dLbls>
          <c:showLegendKey val="0"/>
          <c:showVal val="0"/>
          <c:showCatName val="0"/>
          <c:showSerName val="0"/>
          <c:showPercent val="0"/>
          <c:showBubbleSize val="0"/>
        </c:dLbls>
        <c:axId val="2094734552"/>
        <c:axId val="2094734553"/>
      </c:scatterChart>
      <c:valAx>
        <c:axId val="2094734552"/>
        <c:scaling>
          <c:orientation val="minMax"/>
          <c:max val="1.2"/>
          <c:min val="1"/>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5"/>
        <c:minorUnit val="2.5000000000000001E-2"/>
      </c:valAx>
      <c:valAx>
        <c:axId val="2094734553"/>
        <c:scaling>
          <c:orientation val="minMax"/>
          <c:max val="1.2"/>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5"/>
                <c:pt idx="0">
                  <c:v>1.1977899999999999</c:v>
                </c:pt>
                <c:pt idx="1">
                  <c:v>1.2005479999999999</c:v>
                </c:pt>
                <c:pt idx="2">
                  <c:v>1.215023</c:v>
                </c:pt>
                <c:pt idx="3">
                  <c:v>1.2183619999999999</c:v>
                </c:pt>
                <c:pt idx="4">
                  <c:v>1.2206079999999999</c:v>
                </c:pt>
                <c:pt idx="5">
                  <c:v>1.221789</c:v>
                </c:pt>
                <c:pt idx="6">
                  <c:v>1.2228520000000001</c:v>
                </c:pt>
                <c:pt idx="7">
                  <c:v>1.2283029999999999</c:v>
                </c:pt>
                <c:pt idx="8">
                  <c:v>1.2294350000000001</c:v>
                </c:pt>
                <c:pt idx="9">
                  <c:v>1.2296009999999999</c:v>
                </c:pt>
                <c:pt idx="10">
                  <c:v>1.2308680000000001</c:v>
                </c:pt>
                <c:pt idx="11">
                  <c:v>1.2314400000000001</c:v>
                </c:pt>
                <c:pt idx="12">
                  <c:v>1.2326490000000001</c:v>
                </c:pt>
                <c:pt idx="13">
                  <c:v>1.2326490000000001</c:v>
                </c:pt>
                <c:pt idx="14">
                  <c:v>1.2356480000000001</c:v>
                </c:pt>
                <c:pt idx="15">
                  <c:v>1.2356480000000001</c:v>
                </c:pt>
                <c:pt idx="16">
                  <c:v>1.2356480000000001</c:v>
                </c:pt>
                <c:pt idx="17">
                  <c:v>1.235922</c:v>
                </c:pt>
                <c:pt idx="18">
                  <c:v>1.235922</c:v>
                </c:pt>
                <c:pt idx="19">
                  <c:v>1.238381</c:v>
                </c:pt>
                <c:pt idx="20">
                  <c:v>1.242955</c:v>
                </c:pt>
                <c:pt idx="21">
                  <c:v>1.2439499999999999</c:v>
                </c:pt>
                <c:pt idx="22">
                  <c:v>1.2442880000000001</c:v>
                </c:pt>
                <c:pt idx="23">
                  <c:v>1.244459</c:v>
                </c:pt>
                <c:pt idx="24">
                  <c:v>1.244537</c:v>
                </c:pt>
                <c:pt idx="25">
                  <c:v>1.2450209999999999</c:v>
                </c:pt>
                <c:pt idx="26">
                  <c:v>1.24637</c:v>
                </c:pt>
                <c:pt idx="27">
                  <c:v>1.2464440000000001</c:v>
                </c:pt>
                <c:pt idx="28">
                  <c:v>1.252707</c:v>
                </c:pt>
                <c:pt idx="29">
                  <c:v>1.2548220000000001</c:v>
                </c:pt>
                <c:pt idx="30">
                  <c:v>1.2558849999999999</c:v>
                </c:pt>
                <c:pt idx="31">
                  <c:v>1.255965</c:v>
                </c:pt>
                <c:pt idx="32">
                  <c:v>1.256081</c:v>
                </c:pt>
                <c:pt idx="33">
                  <c:v>1.258356</c:v>
                </c:pt>
                <c:pt idx="34">
                  <c:v>1.2597799999999999</c:v>
                </c:pt>
                <c:pt idx="35">
                  <c:v>1.259809</c:v>
                </c:pt>
                <c:pt idx="36">
                  <c:v>1.260094</c:v>
                </c:pt>
                <c:pt idx="37">
                  <c:v>1.2630870000000001</c:v>
                </c:pt>
                <c:pt idx="38">
                  <c:v>1.265738</c:v>
                </c:pt>
                <c:pt idx="39">
                  <c:v>1.267822</c:v>
                </c:pt>
                <c:pt idx="40">
                  <c:v>1.272597</c:v>
                </c:pt>
                <c:pt idx="41">
                  <c:v>1.2730090000000001</c:v>
                </c:pt>
                <c:pt idx="42">
                  <c:v>1.273085</c:v>
                </c:pt>
                <c:pt idx="43">
                  <c:v>1.274564</c:v>
                </c:pt>
                <c:pt idx="44">
                  <c:v>1.274564</c:v>
                </c:pt>
                <c:pt idx="45">
                  <c:v>1.275082</c:v>
                </c:pt>
                <c:pt idx="46">
                  <c:v>1.281379</c:v>
                </c:pt>
                <c:pt idx="47">
                  <c:v>1.283404</c:v>
                </c:pt>
                <c:pt idx="48">
                  <c:v>1.2834460000000001</c:v>
                </c:pt>
                <c:pt idx="49">
                  <c:v>1.284089</c:v>
                </c:pt>
                <c:pt idx="50">
                  <c:v>1.2897050000000001</c:v>
                </c:pt>
                <c:pt idx="51">
                  <c:v>1.295623</c:v>
                </c:pt>
                <c:pt idx="52">
                  <c:v>1.295785</c:v>
                </c:pt>
                <c:pt idx="53">
                  <c:v>1.2974540000000001</c:v>
                </c:pt>
                <c:pt idx="54">
                  <c:v>1.2975540000000001</c:v>
                </c:pt>
                <c:pt idx="55">
                  <c:v>1.297625</c:v>
                </c:pt>
                <c:pt idx="56">
                  <c:v>1.2977669999999999</c:v>
                </c:pt>
                <c:pt idx="57">
                  <c:v>1.297939</c:v>
                </c:pt>
                <c:pt idx="58">
                  <c:v>1.2980290000000001</c:v>
                </c:pt>
                <c:pt idx="59">
                  <c:v>1.298233</c:v>
                </c:pt>
                <c:pt idx="60">
                  <c:v>1.299061</c:v>
                </c:pt>
                <c:pt idx="61">
                  <c:v>1.303356</c:v>
                </c:pt>
                <c:pt idx="62">
                  <c:v>1.303356</c:v>
                </c:pt>
                <c:pt idx="63">
                  <c:v>1.305129</c:v>
                </c:pt>
                <c:pt idx="64">
                  <c:v>1.3077129999999999</c:v>
                </c:pt>
                <c:pt idx="65">
                  <c:v>1.3078909999999999</c:v>
                </c:pt>
                <c:pt idx="66">
                  <c:v>1.3079160000000001</c:v>
                </c:pt>
                <c:pt idx="67">
                  <c:v>1.3081480000000001</c:v>
                </c:pt>
                <c:pt idx="68">
                  <c:v>1.308236</c:v>
                </c:pt>
                <c:pt idx="69">
                  <c:v>1.3083419999999999</c:v>
                </c:pt>
                <c:pt idx="70">
                  <c:v>1.3088789999999999</c:v>
                </c:pt>
                <c:pt idx="71">
                  <c:v>1.3095380000000001</c:v>
                </c:pt>
                <c:pt idx="72">
                  <c:v>1.311939</c:v>
                </c:pt>
                <c:pt idx="73">
                  <c:v>1.3236749999999999</c:v>
                </c:pt>
                <c:pt idx="74">
                  <c:v>1.328344</c:v>
                </c:pt>
              </c:numCache>
            </c:numRef>
          </c:xVal>
          <c:yVal>
            <c:numRef>
              <c:f>Sheet1!$C$2:$C$81</c:f>
              <c:numCache>
                <c:formatCode>General</c:formatCode>
                <c:ptCount val="75"/>
                <c:pt idx="0">
                  <c:v>1.01807</c:v>
                </c:pt>
                <c:pt idx="1">
                  <c:v>1.102034</c:v>
                </c:pt>
                <c:pt idx="2">
                  <c:v>1.050308</c:v>
                </c:pt>
                <c:pt idx="3">
                  <c:v>1.088543</c:v>
                </c:pt>
                <c:pt idx="4">
                  <c:v>1.1010150000000001</c:v>
                </c:pt>
                <c:pt idx="5">
                  <c:v>0.99276799999999998</c:v>
                </c:pt>
                <c:pt idx="6">
                  <c:v>1.162358</c:v>
                </c:pt>
                <c:pt idx="7">
                  <c:v>1.153842</c:v>
                </c:pt>
                <c:pt idx="8">
                  <c:v>1.162479</c:v>
                </c:pt>
                <c:pt idx="9">
                  <c:v>1.1755519999999999</c:v>
                </c:pt>
                <c:pt idx="10">
                  <c:v>1.1523159999999999</c:v>
                </c:pt>
                <c:pt idx="11">
                  <c:v>1.16235</c:v>
                </c:pt>
                <c:pt idx="12">
                  <c:v>1.0994470000000001</c:v>
                </c:pt>
                <c:pt idx="13">
                  <c:v>1.0994470000000001</c:v>
                </c:pt>
                <c:pt idx="14">
                  <c:v>1.1762410000000001</c:v>
                </c:pt>
                <c:pt idx="15">
                  <c:v>1.1762410000000001</c:v>
                </c:pt>
                <c:pt idx="16">
                  <c:v>1.1762410000000001</c:v>
                </c:pt>
                <c:pt idx="17">
                  <c:v>1.045336</c:v>
                </c:pt>
                <c:pt idx="18">
                  <c:v>1.045336</c:v>
                </c:pt>
                <c:pt idx="19">
                  <c:v>1.1624909999999999</c:v>
                </c:pt>
                <c:pt idx="20">
                  <c:v>1.162398</c:v>
                </c:pt>
                <c:pt idx="21">
                  <c:v>0.99291300000000005</c:v>
                </c:pt>
                <c:pt idx="22">
                  <c:v>1.1295519999999999</c:v>
                </c:pt>
                <c:pt idx="23">
                  <c:v>1.2118869999999999</c:v>
                </c:pt>
                <c:pt idx="24">
                  <c:v>1.132862</c:v>
                </c:pt>
                <c:pt idx="25">
                  <c:v>1.1428959999999999</c:v>
                </c:pt>
                <c:pt idx="26">
                  <c:v>1.109416</c:v>
                </c:pt>
                <c:pt idx="27">
                  <c:v>1.131086</c:v>
                </c:pt>
                <c:pt idx="28">
                  <c:v>1.1309100000000001</c:v>
                </c:pt>
                <c:pt idx="29">
                  <c:v>1.012284</c:v>
                </c:pt>
                <c:pt idx="30">
                  <c:v>0.99944299999999997</c:v>
                </c:pt>
                <c:pt idx="31">
                  <c:v>1.213768</c:v>
                </c:pt>
                <c:pt idx="32">
                  <c:v>1.146312</c:v>
                </c:pt>
                <c:pt idx="33">
                  <c:v>1.161313</c:v>
                </c:pt>
                <c:pt idx="34">
                  <c:v>1.13951</c:v>
                </c:pt>
                <c:pt idx="35">
                  <c:v>1.102759</c:v>
                </c:pt>
                <c:pt idx="36">
                  <c:v>1.2002550000000001</c:v>
                </c:pt>
                <c:pt idx="37">
                  <c:v>1.2124699999999999</c:v>
                </c:pt>
                <c:pt idx="38">
                  <c:v>1.15341</c:v>
                </c:pt>
                <c:pt idx="39">
                  <c:v>1.0646929999999999</c:v>
                </c:pt>
                <c:pt idx="40">
                  <c:v>1.175592</c:v>
                </c:pt>
                <c:pt idx="41">
                  <c:v>1.1437679999999999</c:v>
                </c:pt>
                <c:pt idx="42">
                  <c:v>1.1092150000000001</c:v>
                </c:pt>
                <c:pt idx="43">
                  <c:v>1.15273</c:v>
                </c:pt>
                <c:pt idx="44">
                  <c:v>1.15273</c:v>
                </c:pt>
                <c:pt idx="45">
                  <c:v>1.198002</c:v>
                </c:pt>
                <c:pt idx="46">
                  <c:v>1.152719</c:v>
                </c:pt>
                <c:pt idx="47">
                  <c:v>1.132018</c:v>
                </c:pt>
                <c:pt idx="48">
                  <c:v>1.16249</c:v>
                </c:pt>
                <c:pt idx="49">
                  <c:v>1.1395919999999999</c:v>
                </c:pt>
                <c:pt idx="50">
                  <c:v>1.2549760000000001</c:v>
                </c:pt>
                <c:pt idx="51">
                  <c:v>1.268402</c:v>
                </c:pt>
                <c:pt idx="52">
                  <c:v>1.2544029999999999</c:v>
                </c:pt>
                <c:pt idx="53">
                  <c:v>1.2683770000000001</c:v>
                </c:pt>
                <c:pt idx="54">
                  <c:v>1.268359</c:v>
                </c:pt>
                <c:pt idx="55">
                  <c:v>1.1887669999999999</c:v>
                </c:pt>
                <c:pt idx="56">
                  <c:v>1.268365</c:v>
                </c:pt>
                <c:pt idx="57">
                  <c:v>1.2684040000000001</c:v>
                </c:pt>
                <c:pt idx="58">
                  <c:v>1.2684280000000001</c:v>
                </c:pt>
                <c:pt idx="59">
                  <c:v>1.2544690000000001</c:v>
                </c:pt>
                <c:pt idx="60">
                  <c:v>1.2683869999999999</c:v>
                </c:pt>
                <c:pt idx="61">
                  <c:v>1.2955479999999999</c:v>
                </c:pt>
                <c:pt idx="62">
                  <c:v>1.2955479999999999</c:v>
                </c:pt>
                <c:pt idx="63">
                  <c:v>1.288789</c:v>
                </c:pt>
                <c:pt idx="64">
                  <c:v>1.3052809999999999</c:v>
                </c:pt>
                <c:pt idx="65">
                  <c:v>1.3052900000000001</c:v>
                </c:pt>
                <c:pt idx="66">
                  <c:v>1.305291</c:v>
                </c:pt>
                <c:pt idx="67">
                  <c:v>1.305293</c:v>
                </c:pt>
                <c:pt idx="68">
                  <c:v>1.305248</c:v>
                </c:pt>
                <c:pt idx="69">
                  <c:v>1.3052820000000001</c:v>
                </c:pt>
                <c:pt idx="70">
                  <c:v>1.3052859999999999</c:v>
                </c:pt>
                <c:pt idx="71">
                  <c:v>1.2406410000000001</c:v>
                </c:pt>
                <c:pt idx="72">
                  <c:v>1.3052589999999999</c:v>
                </c:pt>
                <c:pt idx="73">
                  <c:v>1.2955190000000001</c:v>
                </c:pt>
                <c:pt idx="74">
                  <c:v>1.2956479999999999</c:v>
                </c:pt>
              </c:numCache>
            </c:numRef>
          </c:yVal>
          <c:smooth val="0"/>
          <c:extLst>
            <c:ext xmlns:c16="http://schemas.microsoft.com/office/drawing/2014/chart" uri="{C3380CC4-5D6E-409C-BE32-E72D297353CC}">
              <c16:uniqueId val="{00000000-FFA1-7541-986B-8C95397AC2AB}"/>
            </c:ext>
          </c:extLst>
        </c:ser>
        <c:dLbls>
          <c:showLegendKey val="0"/>
          <c:showVal val="0"/>
          <c:showCatName val="0"/>
          <c:showSerName val="0"/>
          <c:showPercent val="0"/>
          <c:showBubbleSize val="0"/>
        </c:dLbls>
        <c:axId val="2094734552"/>
        <c:axId val="2094734553"/>
      </c:scatterChart>
      <c:valAx>
        <c:axId val="2094734552"/>
        <c:scaling>
          <c:orientation val="minMax"/>
          <c:max val="1.35"/>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3.4000000000000002E-2"/>
        <c:minorUnit val="1.7000000000000001E-2"/>
      </c:valAx>
      <c:valAx>
        <c:axId val="2094734553"/>
        <c:scaling>
          <c:orientation val="minMax"/>
          <c:max val="1.4"/>
          <c:min val="0.95"/>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5"/>
        <c:minorUnit val="7.4999999999999997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3323199999999999"/>
          <c:y val="0.17714099999999999"/>
          <c:w val="0.84163699999999997"/>
          <c:h val="0.73348400000000002"/>
        </c:manualLayout>
      </c:layout>
      <c:scatterChart>
        <c:scatterStyle val="lineMarker"/>
        <c:varyColors val="0"/>
        <c:ser>
          <c:idx val="0"/>
          <c:order val="0"/>
          <c:tx>
            <c:strRef>
              <c:f>Sheet1!$B$1</c:f>
            </c:strRef>
          </c:tx>
          <c:spPr>
            <a:ln w="63500" cap="flat">
              <a:solidFill>
                <a:srgbClr val="A31F34"/>
              </a:solidFill>
              <a:prstDash val="solid"/>
              <a:miter lim="400000"/>
            </a:ln>
            <a:effectLst/>
          </c:spPr>
          <c:marker>
            <c:symbol val="star"/>
            <c:size val="13"/>
            <c:spPr>
              <a:solidFill>
                <a:srgbClr val="FFFFFF"/>
              </a:solidFill>
              <a:ln w="12700" cap="flat">
                <a:solidFill>
                  <a:srgbClr val="A31F34"/>
                </a:solidFill>
                <a:prstDash val="solid"/>
                <a:miter lim="400000"/>
              </a:ln>
              <a:effectLst/>
            </c:spPr>
          </c:marker>
          <c:xVal>
            <c:numRef>
              <c:f>Sheet1!$B$2:$B$17</c:f>
              <c:numCache>
                <c:formatCode>General</c:formatCode>
                <c:ptCount val="14"/>
                <c:pt idx="0">
                  <c:v>3</c:v>
                </c:pt>
                <c:pt idx="1">
                  <c:v>6</c:v>
                </c:pt>
                <c:pt idx="2">
                  <c:v>12</c:v>
                </c:pt>
                <c:pt idx="3">
                  <c:v>18</c:v>
                </c:pt>
                <c:pt idx="4">
                  <c:v>21</c:v>
                </c:pt>
                <c:pt idx="5">
                  <c:v>33</c:v>
                </c:pt>
                <c:pt idx="6">
                  <c:v>51</c:v>
                </c:pt>
                <c:pt idx="7">
                  <c:v>66</c:v>
                </c:pt>
                <c:pt idx="8">
                  <c:v>81</c:v>
                </c:pt>
                <c:pt idx="9">
                  <c:v>96</c:v>
                </c:pt>
                <c:pt idx="10">
                  <c:v>111</c:v>
                </c:pt>
                <c:pt idx="11">
                  <c:v>129</c:v>
                </c:pt>
                <c:pt idx="12">
                  <c:v>153</c:v>
                </c:pt>
                <c:pt idx="13">
                  <c:v>177</c:v>
                </c:pt>
              </c:numCache>
            </c:numRef>
          </c:xVal>
          <c:yVal>
            <c:numRef>
              <c:f>Sheet1!$C$2:$C$17</c:f>
              <c:numCache>
                <c:formatCode>General</c:formatCode>
                <c:ptCount val="14"/>
                <c:pt idx="0">
                  <c:v>0.45333299999999999</c:v>
                </c:pt>
                <c:pt idx="1">
                  <c:v>0.53</c:v>
                </c:pt>
                <c:pt idx="2">
                  <c:v>0.52</c:v>
                </c:pt>
                <c:pt idx="3">
                  <c:v>0.54333299999999995</c:v>
                </c:pt>
                <c:pt idx="4">
                  <c:v>0.62333300000000003</c:v>
                </c:pt>
                <c:pt idx="5">
                  <c:v>0.67666700000000002</c:v>
                </c:pt>
                <c:pt idx="6">
                  <c:v>0.84666699999999995</c:v>
                </c:pt>
                <c:pt idx="7">
                  <c:v>0.73</c:v>
                </c:pt>
                <c:pt idx="8">
                  <c:v>0.70333299999999999</c:v>
                </c:pt>
                <c:pt idx="9">
                  <c:v>0.66666700000000001</c:v>
                </c:pt>
                <c:pt idx="10">
                  <c:v>0.55000000000000004</c:v>
                </c:pt>
                <c:pt idx="11">
                  <c:v>0.3</c:v>
                </c:pt>
                <c:pt idx="12">
                  <c:v>0.28666700000000001</c:v>
                </c:pt>
                <c:pt idx="13">
                  <c:v>0.22666700000000001</c:v>
                </c:pt>
              </c:numCache>
            </c:numRef>
          </c:yVal>
          <c:smooth val="0"/>
          <c:extLst>
            <c:ext xmlns:c16="http://schemas.microsoft.com/office/drawing/2014/chart" uri="{C3380CC4-5D6E-409C-BE32-E72D297353CC}">
              <c16:uniqueId val="{00000000-8C27-E845-9489-B387E48DBF3A}"/>
            </c:ext>
          </c:extLst>
        </c:ser>
        <c:ser>
          <c:idx val="1"/>
          <c:order val="1"/>
          <c:tx>
            <c:strRef>
              <c:f>Sheet1!$C$1</c:f>
              <c:strCache>
                <c:ptCount val="1"/>
                <c:pt idx="0">
                  <c:v>Noise-Unaware Search</c:v>
                </c:pt>
              </c:strCache>
            </c:strRef>
          </c:tx>
          <c:spPr>
            <a:ln w="63500" cap="flat">
              <a:solidFill>
                <a:srgbClr val="F8B62D"/>
              </a:solidFill>
              <a:prstDash val="solid"/>
              <a:miter lim="400000"/>
            </a:ln>
            <a:effectLst/>
          </c:spPr>
          <c:marker>
            <c:symbol val="triangle"/>
            <c:size val="13"/>
            <c:spPr>
              <a:solidFill>
                <a:srgbClr val="FFFFFF"/>
              </a:solidFill>
              <a:ln w="12700" cap="flat">
                <a:solidFill>
                  <a:srgbClr val="F8B62D"/>
                </a:solidFill>
                <a:prstDash val="solid"/>
                <a:miter lim="400000"/>
              </a:ln>
              <a:effectLst/>
            </c:spPr>
          </c:marker>
          <c:xVal>
            <c:numRef>
              <c:f>Sheet1!$D$2:$D$17</c:f>
              <c:numCache>
                <c:formatCode>General</c:formatCode>
                <c:ptCount val="11"/>
                <c:pt idx="0">
                  <c:v>3</c:v>
                </c:pt>
                <c:pt idx="1">
                  <c:v>6</c:v>
                </c:pt>
                <c:pt idx="2">
                  <c:v>12</c:v>
                </c:pt>
                <c:pt idx="3">
                  <c:v>18</c:v>
                </c:pt>
                <c:pt idx="4">
                  <c:v>24</c:v>
                </c:pt>
                <c:pt idx="5">
                  <c:v>36</c:v>
                </c:pt>
                <c:pt idx="6">
                  <c:v>54</c:v>
                </c:pt>
                <c:pt idx="7">
                  <c:v>75</c:v>
                </c:pt>
                <c:pt idx="8">
                  <c:v>108</c:v>
                </c:pt>
                <c:pt idx="9">
                  <c:v>126</c:v>
                </c:pt>
                <c:pt idx="10">
                  <c:v>159</c:v>
                </c:pt>
              </c:numCache>
            </c:numRef>
          </c:xVal>
          <c:yVal>
            <c:numRef>
              <c:f>Sheet1!$E$2:$E$17</c:f>
              <c:numCache>
                <c:formatCode>General</c:formatCode>
                <c:ptCount val="11"/>
                <c:pt idx="0">
                  <c:v>0.35333300000000001</c:v>
                </c:pt>
                <c:pt idx="1">
                  <c:v>0.48666700000000002</c:v>
                </c:pt>
                <c:pt idx="2">
                  <c:v>0.50333300000000003</c:v>
                </c:pt>
                <c:pt idx="3">
                  <c:v>0.38333299999999998</c:v>
                </c:pt>
                <c:pt idx="4">
                  <c:v>0.62333300000000003</c:v>
                </c:pt>
                <c:pt idx="5">
                  <c:v>0.67</c:v>
                </c:pt>
                <c:pt idx="6">
                  <c:v>0.45666699999999999</c:v>
                </c:pt>
                <c:pt idx="7">
                  <c:v>0.57999999999999996</c:v>
                </c:pt>
                <c:pt idx="8">
                  <c:v>0.28666700000000001</c:v>
                </c:pt>
                <c:pt idx="9">
                  <c:v>0.20333300000000001</c:v>
                </c:pt>
                <c:pt idx="10">
                  <c:v>0.20666699999999999</c:v>
                </c:pt>
              </c:numCache>
            </c:numRef>
          </c:yVal>
          <c:smooth val="0"/>
          <c:extLst>
            <c:ext xmlns:c16="http://schemas.microsoft.com/office/drawing/2014/chart" uri="{C3380CC4-5D6E-409C-BE32-E72D297353CC}">
              <c16:uniqueId val="{00000001-8C27-E845-9489-B387E48DBF3A}"/>
            </c:ext>
          </c:extLst>
        </c:ser>
        <c:ser>
          <c:idx val="2"/>
          <c:order val="2"/>
          <c:tx>
            <c:strRef>
              <c:f>Sheet1!$D$1</c:f>
              <c:strCache>
                <c:ptCount val="1"/>
                <c:pt idx="0">
                  <c:v>Human Design</c:v>
                </c:pt>
              </c:strCache>
            </c:strRef>
          </c:tx>
          <c:spPr>
            <a:ln w="63500" cap="flat">
              <a:solidFill>
                <a:srgbClr val="0081CC"/>
              </a:solidFill>
              <a:prstDash val="solid"/>
              <a:miter lim="400000"/>
            </a:ln>
            <a:effectLst/>
          </c:spPr>
          <c:marker>
            <c:symbol val="square"/>
            <c:size val="12"/>
            <c:spPr>
              <a:solidFill>
                <a:srgbClr val="FFFFFF"/>
              </a:solidFill>
              <a:ln w="25400" cap="flat">
                <a:solidFill>
                  <a:srgbClr val="0081CC"/>
                </a:solidFill>
                <a:prstDash val="solid"/>
                <a:miter lim="400000"/>
              </a:ln>
              <a:effectLst/>
            </c:spPr>
          </c:marker>
          <c:xVal>
            <c:numRef>
              <c:f>Sheet1!$F$2:$F$17</c:f>
              <c:numCache>
                <c:formatCode>General</c:formatCode>
                <c:ptCount val="14"/>
                <c:pt idx="0">
                  <c:v>3</c:v>
                </c:pt>
                <c:pt idx="1">
                  <c:v>9</c:v>
                </c:pt>
                <c:pt idx="2">
                  <c:v>12</c:v>
                </c:pt>
                <c:pt idx="3">
                  <c:v>15</c:v>
                </c:pt>
                <c:pt idx="4">
                  <c:v>21</c:v>
                </c:pt>
                <c:pt idx="5">
                  <c:v>36</c:v>
                </c:pt>
                <c:pt idx="6">
                  <c:v>51</c:v>
                </c:pt>
                <c:pt idx="7">
                  <c:v>66</c:v>
                </c:pt>
                <c:pt idx="8">
                  <c:v>81</c:v>
                </c:pt>
                <c:pt idx="9">
                  <c:v>96</c:v>
                </c:pt>
                <c:pt idx="10">
                  <c:v>111</c:v>
                </c:pt>
                <c:pt idx="11">
                  <c:v>126</c:v>
                </c:pt>
                <c:pt idx="12">
                  <c:v>141</c:v>
                </c:pt>
                <c:pt idx="13">
                  <c:v>159</c:v>
                </c:pt>
              </c:numCache>
            </c:numRef>
          </c:xVal>
          <c:yVal>
            <c:numRef>
              <c:f>Sheet1!$G$2:$G$17</c:f>
              <c:numCache>
                <c:formatCode>General</c:formatCode>
                <c:ptCount val="14"/>
                <c:pt idx="0">
                  <c:v>0.346667</c:v>
                </c:pt>
                <c:pt idx="1">
                  <c:v>0.49333300000000002</c:v>
                </c:pt>
                <c:pt idx="2">
                  <c:v>0.54666700000000001</c:v>
                </c:pt>
                <c:pt idx="3">
                  <c:v>0.50666699999999998</c:v>
                </c:pt>
                <c:pt idx="4">
                  <c:v>0.55666700000000002</c:v>
                </c:pt>
                <c:pt idx="5">
                  <c:v>0.70666700000000005</c:v>
                </c:pt>
                <c:pt idx="6">
                  <c:v>0.47</c:v>
                </c:pt>
                <c:pt idx="7">
                  <c:v>0.43666700000000003</c:v>
                </c:pt>
                <c:pt idx="8">
                  <c:v>0.25333299999999997</c:v>
                </c:pt>
                <c:pt idx="9">
                  <c:v>0.36333300000000002</c:v>
                </c:pt>
                <c:pt idx="10">
                  <c:v>0.32333299999999998</c:v>
                </c:pt>
                <c:pt idx="11">
                  <c:v>0.23333300000000001</c:v>
                </c:pt>
                <c:pt idx="12">
                  <c:v>0.25666699999999998</c:v>
                </c:pt>
                <c:pt idx="13">
                  <c:v>0.23</c:v>
                </c:pt>
              </c:numCache>
            </c:numRef>
          </c:yVal>
          <c:smooth val="0"/>
          <c:extLst>
            <c:ext xmlns:c16="http://schemas.microsoft.com/office/drawing/2014/chart" uri="{C3380CC4-5D6E-409C-BE32-E72D297353CC}">
              <c16:uniqueId val="{00000002-8C27-E845-9489-B387E48DBF3A}"/>
            </c:ext>
          </c:extLst>
        </c:ser>
        <c:dLbls>
          <c:showLegendKey val="0"/>
          <c:showVal val="0"/>
          <c:showCatName val="0"/>
          <c:showSerName val="0"/>
          <c:showPercent val="0"/>
          <c:showBubbleSize val="0"/>
        </c:dLbls>
        <c:axId val="2094734552"/>
        <c:axId val="2094734553"/>
      </c:scatterChart>
      <c:valAx>
        <c:axId val="2094734552"/>
        <c:scaling>
          <c:orientation val="minMax"/>
          <c:max val="160"/>
          <c:min val="0"/>
        </c:scaling>
        <c:delete val="0"/>
        <c:axPos val="b"/>
        <c:majorGridlines>
          <c:spPr>
            <a:ln w="12700" cap="flat">
              <a:solidFill>
                <a:srgbClr val="B8B8B8"/>
              </a:solidFill>
              <a:custDash>
                <a:ds d="100000" sp="200000"/>
              </a:custDash>
              <a:miter lim="400000"/>
            </a:ln>
          </c:spPr>
        </c:majorGridlines>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crossBetween val="between"/>
        <c:majorUnit val="40"/>
        <c:minorUnit val="20"/>
      </c:valAx>
      <c:valAx>
        <c:axId val="2094734553"/>
        <c:scaling>
          <c:orientation val="minMax"/>
          <c:max val="0.9"/>
          <c:min val="0.1"/>
        </c:scaling>
        <c:delete val="0"/>
        <c:axPos val="l"/>
        <c:majorGridlines>
          <c:spPr>
            <a:ln w="3175" cap="flat">
              <a:solidFill>
                <a:srgbClr val="B8B8B8"/>
              </a:solidFill>
              <a:prstDash val="solid"/>
              <a:miter lim="400000"/>
            </a:ln>
          </c:spPr>
        </c:majorGridlines>
        <c:title>
          <c:tx>
            <c:rich>
              <a:bodyPr rot="-5400000"/>
              <a:lstStyle/>
              <a:p>
                <a:pPr>
                  <a:defRPr sz="3000" b="0" i="0" u="none" strike="noStrike">
                    <a:solidFill>
                      <a:srgbClr val="000000"/>
                    </a:solidFill>
                    <a:latin typeface="Arial"/>
                  </a:defRPr>
                </a:pPr>
                <a:r>
                  <a:rPr lang="en-US" sz="3000" b="0" i="0" u="none" strike="noStrike">
                    <a:solidFill>
                      <a:srgbClr val="000000"/>
                    </a:solidFill>
                    <a:latin typeface="Arial"/>
                  </a:rPr>
                  <a:t>Measured Accuracy</a:t>
                </a:r>
              </a:p>
            </c:rich>
          </c:tx>
          <c:overlay val="1"/>
        </c:title>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solidFill>
            <a:srgbClr val="000000"/>
          </a:solidFill>
          <a:prstDash val="solid"/>
          <a:miter lim="400000"/>
        </a:ln>
        <a:effectLst/>
      </c:spPr>
    </c:plotArea>
    <c:legend>
      <c:legendPos val="t"/>
      <c:layout>
        <c:manualLayout>
          <c:xMode val="edge"/>
          <c:yMode val="edge"/>
          <c:x val="0.34662399999999999"/>
          <c:y val="0"/>
          <c:w val="0.41644300000000001"/>
          <c:h val="0.17496999999999999"/>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7167"/>
          <c:y val="0.16078999999999999"/>
          <c:w val="0.818797"/>
          <c:h val="0.73763800000000002"/>
        </c:manualLayout>
      </c:layout>
      <c:barChart>
        <c:barDir val="col"/>
        <c:grouping val="clustered"/>
        <c:varyColors val="0"/>
        <c:ser>
          <c:idx val="0"/>
          <c:order val="0"/>
          <c:tx>
            <c:strRef>
              <c:f>Sheet1!$B$1</c:f>
              <c:strCache>
                <c:ptCount val="1"/>
                <c:pt idx="0">
                  <c:v>UCCSD</c:v>
                </c:pt>
              </c:strCache>
            </c:strRef>
          </c:tx>
          <c:spPr>
            <a:solidFill>
              <a:srgbClr val="8A8B8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Sheet1!$B$2:$B$5</c:f>
              <c:numCache>
                <c:formatCode>General</c:formatCode>
                <c:ptCount val="4"/>
                <c:pt idx="0">
                  <c:v>-1.115505</c:v>
                </c:pt>
                <c:pt idx="1">
                  <c:v>-1.115505</c:v>
                </c:pt>
                <c:pt idx="2">
                  <c:v>-1.115505</c:v>
                </c:pt>
                <c:pt idx="3">
                  <c:v>-1.115505</c:v>
                </c:pt>
              </c:numCache>
            </c:numRef>
          </c:val>
          <c:extLst>
            <c:ext xmlns:c16="http://schemas.microsoft.com/office/drawing/2014/chart" uri="{C3380CC4-5D6E-409C-BE32-E72D297353CC}">
              <c16:uniqueId val="{00000000-FEA9-B849-8BD9-315DB137E7C6}"/>
            </c:ext>
          </c:extLst>
        </c:ser>
        <c:ser>
          <c:idx val="1"/>
          <c:order val="1"/>
          <c:tx>
            <c:strRef>
              <c:f>Sheet1!$C$1</c:f>
              <c:strCache>
                <c:ptCount val="1"/>
                <c:pt idx="0">
                  <c:v>Noise-Unaware Searched</c:v>
                </c:pt>
              </c:strCache>
            </c:strRef>
          </c:tx>
          <c:spPr>
            <a:solidFill>
              <a:srgbClr val="0081C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Sheet1!$C$2:$C$5</c:f>
              <c:numCache>
                <c:formatCode>General</c:formatCode>
                <c:ptCount val="4"/>
                <c:pt idx="0">
                  <c:v>-1.5461659999999999</c:v>
                </c:pt>
                <c:pt idx="1">
                  <c:v>-1.5602990000000001</c:v>
                </c:pt>
                <c:pt idx="2">
                  <c:v>-1.5303990000000001</c:v>
                </c:pt>
                <c:pt idx="3">
                  <c:v>-1.5456209999999999</c:v>
                </c:pt>
              </c:numCache>
            </c:numRef>
          </c:val>
          <c:extLst>
            <c:ext xmlns:c16="http://schemas.microsoft.com/office/drawing/2014/chart" uri="{C3380CC4-5D6E-409C-BE32-E72D297353CC}">
              <c16:uniqueId val="{00000001-FEA9-B849-8BD9-315DB137E7C6}"/>
            </c:ext>
          </c:extLst>
        </c:ser>
        <c:ser>
          <c:idx val="2"/>
          <c:order val="2"/>
          <c:tx>
            <c:strRef>
              <c:f>Sheet1!$D$1</c:f>
              <c:strCache>
                <c:ptCount val="1"/>
                <c:pt idx="0">
                  <c:v>Random Generated</c:v>
                </c:pt>
              </c:strCache>
            </c:strRef>
          </c:tx>
          <c:spPr>
            <a:solidFill>
              <a:srgbClr val="F8B62D"/>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Sheet1!$D$2:$D$5</c:f>
              <c:numCache>
                <c:formatCode>General</c:formatCode>
                <c:ptCount val="4"/>
                <c:pt idx="0">
                  <c:v>-1.568095</c:v>
                </c:pt>
                <c:pt idx="1">
                  <c:v>-0.99185500000000004</c:v>
                </c:pt>
                <c:pt idx="2">
                  <c:v>-1.515225</c:v>
                </c:pt>
                <c:pt idx="3">
                  <c:v>-1.358392</c:v>
                </c:pt>
              </c:numCache>
            </c:numRef>
          </c:val>
          <c:extLst>
            <c:ext xmlns:c16="http://schemas.microsoft.com/office/drawing/2014/chart" uri="{C3380CC4-5D6E-409C-BE32-E72D297353CC}">
              <c16:uniqueId val="{00000002-FEA9-B849-8BD9-315DB137E7C6}"/>
            </c:ext>
          </c:extLst>
        </c:ser>
        <c:ser>
          <c:idx val="3"/>
          <c:order val="3"/>
          <c:tx>
            <c:strRef>
              <c:f>Sheet1!$E$1</c:f>
              <c:strCache>
                <c:ptCount val="1"/>
                <c:pt idx="0">
                  <c:v>Human Design</c:v>
                </c:pt>
              </c:strCache>
            </c:strRef>
          </c:tx>
          <c:spPr>
            <a:solidFill>
              <a:srgbClr val="00AEBB"/>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Sheet1!$E$2:$E$5</c:f>
              <c:numCache>
                <c:formatCode>General</c:formatCode>
                <c:ptCount val="4"/>
                <c:pt idx="0">
                  <c:v>-1.544945</c:v>
                </c:pt>
                <c:pt idx="1">
                  <c:v>-0.97680900000000004</c:v>
                </c:pt>
                <c:pt idx="2">
                  <c:v>-1.594573</c:v>
                </c:pt>
                <c:pt idx="3">
                  <c:v>-1.372109</c:v>
                </c:pt>
              </c:numCache>
            </c:numRef>
          </c:val>
          <c:extLst>
            <c:ext xmlns:c16="http://schemas.microsoft.com/office/drawing/2014/chart" uri="{C3380CC4-5D6E-409C-BE32-E72D297353CC}">
              <c16:uniqueId val="{00000003-FEA9-B849-8BD9-315DB137E7C6}"/>
            </c:ext>
          </c:extLst>
        </c:ser>
        <c:ser>
          <c:idx val="4"/>
          <c:order val="4"/>
          <c:tx>
            <c:strRef>
              <c:f>Sheet1!$F$1</c:f>
              <c:strCache>
                <c:ptCount val="1"/>
                <c:pt idx="0">
                  <c:v>                    </c:v>
                </c:pt>
              </c:strCache>
            </c:strRef>
          </c:tx>
          <c:spPr>
            <a:solidFill>
              <a:srgbClr val="A31F34"/>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Sheet1!$F$2:$F$5</c:f>
              <c:numCache>
                <c:formatCode>General</c:formatCode>
                <c:ptCount val="4"/>
                <c:pt idx="0">
                  <c:v>-1.680593</c:v>
                </c:pt>
                <c:pt idx="1">
                  <c:v>-1.753911</c:v>
                </c:pt>
                <c:pt idx="2">
                  <c:v>-1.71811</c:v>
                </c:pt>
                <c:pt idx="3">
                  <c:v>-1.717538</c:v>
                </c:pt>
              </c:numCache>
            </c:numRef>
          </c:val>
          <c:extLst>
            <c:ext xmlns:c16="http://schemas.microsoft.com/office/drawing/2014/chart" uri="{C3380CC4-5D6E-409C-BE32-E72D297353CC}">
              <c16:uniqueId val="{00000004-FEA9-B849-8BD9-315DB137E7C6}"/>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1.9"/>
        </c:scaling>
        <c:delete val="0"/>
        <c:axPos val="l"/>
        <c:majorGridlines>
          <c:spPr>
            <a:ln w="12700" cap="flat">
              <a:solidFill>
                <a:srgbClr val="B8B8B8"/>
              </a:solidFill>
              <a:prstDash val="solid"/>
              <a:miter lim="400000"/>
            </a:ln>
          </c:spPr>
        </c:majorGridlines>
        <c:numFmt formatCode="General"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min"/>
        <c:crossBetween val="between"/>
        <c:majorUnit val="0.5"/>
        <c:minorUnit val="0.25"/>
      </c:valAx>
      <c:spPr>
        <a:noFill/>
        <a:ln w="12700" cap="flat">
          <a:noFill/>
          <a:miter lim="400000"/>
        </a:ln>
        <a:effectLst/>
      </c:spPr>
    </c:plotArea>
    <c:legend>
      <c:legendPos val="t"/>
      <c:layout>
        <c:manualLayout>
          <c:xMode val="edge"/>
          <c:yMode val="edge"/>
          <c:x val="0"/>
          <c:y val="0"/>
          <c:w val="1"/>
          <c:h val="8.29212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2141599999999998E-2"/>
          <c:y val="8.2419599999999996E-2"/>
          <c:w val="0.92268700000000003"/>
          <c:h val="0.74726300000000001"/>
        </c:manualLayout>
      </c:layout>
      <c:barChart>
        <c:barDir val="col"/>
        <c:grouping val="clustered"/>
        <c:varyColors val="0"/>
        <c:ser>
          <c:idx val="0"/>
          <c:order val="0"/>
          <c:tx>
            <c:strRef>
              <c:f>Sheet1!$B$1</c:f>
              <c:strCache>
                <c:ptCount val="1"/>
                <c:pt idx="0">
                  <c:v>QuantumNAS</c:v>
                </c:pt>
              </c:strCache>
            </c:strRef>
          </c:tx>
          <c:spPr>
            <a:solidFill>
              <a:srgbClr val="F8B62D"/>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Sheet1!$B$2:$B$8</c:f>
              <c:numCache>
                <c:formatCode>General</c:formatCode>
                <c:ptCount val="7"/>
                <c:pt idx="0">
                  <c:v>0.71</c:v>
                </c:pt>
                <c:pt idx="1">
                  <c:v>0.38</c:v>
                </c:pt>
                <c:pt idx="2">
                  <c:v>0.62</c:v>
                </c:pt>
                <c:pt idx="3">
                  <c:v>0.30333300000000002</c:v>
                </c:pt>
                <c:pt idx="4">
                  <c:v>0.61</c:v>
                </c:pt>
                <c:pt idx="5">
                  <c:v>0.54</c:v>
                </c:pt>
                <c:pt idx="6">
                  <c:v>0.52722199999999997</c:v>
                </c:pt>
              </c:numCache>
            </c:numRef>
          </c:val>
          <c:extLst>
            <c:ext xmlns:c16="http://schemas.microsoft.com/office/drawing/2014/chart" uri="{C3380CC4-5D6E-409C-BE32-E72D297353CC}">
              <c16:uniqueId val="{00000000-059A-454D-B726-F245052804FF}"/>
            </c:ext>
          </c:extLst>
        </c:ser>
        <c:ser>
          <c:idx val="1"/>
          <c:order val="1"/>
          <c:tx>
            <c:strRef>
              <c:f>Sheet1!$C$1</c:f>
              <c:strCache>
                <c:ptCount val="1"/>
                <c:pt idx="0">
                  <c:v>QuantumNAS + Pruning</c:v>
                </c:pt>
              </c:strCache>
            </c:strRef>
          </c:tx>
          <c:spPr>
            <a:solidFill>
              <a:srgbClr val="A31F34"/>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Sheet1!$C$2:$C$8</c:f>
              <c:numCache>
                <c:formatCode>General</c:formatCode>
                <c:ptCount val="7"/>
                <c:pt idx="0">
                  <c:v>0.75333300000000003</c:v>
                </c:pt>
                <c:pt idx="1">
                  <c:v>0.44666699999999998</c:v>
                </c:pt>
                <c:pt idx="2">
                  <c:v>0.63666699999999998</c:v>
                </c:pt>
                <c:pt idx="3">
                  <c:v>0.35666700000000001</c:v>
                </c:pt>
                <c:pt idx="4">
                  <c:v>0.64</c:v>
                </c:pt>
                <c:pt idx="5">
                  <c:v>0.54666700000000001</c:v>
                </c:pt>
                <c:pt idx="6">
                  <c:v>0.56333299999999997</c:v>
                </c:pt>
              </c:numCache>
            </c:numRef>
          </c:val>
          <c:extLst>
            <c:ext xmlns:c16="http://schemas.microsoft.com/office/drawing/2014/chart" uri="{C3380CC4-5D6E-409C-BE32-E72D297353CC}">
              <c16:uniqueId val="{00000001-059A-454D-B726-F245052804FF}"/>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0.1"/>
        </c:scaling>
        <c:delete val="0"/>
        <c:axPos val="l"/>
        <c:majorGridlines>
          <c:spPr>
            <a:ln w="12700" cap="flat">
              <a:solidFill>
                <a:srgbClr val="B8B8B8"/>
              </a:solidFill>
              <a:prstDash val="solid"/>
              <a:miter lim="400000"/>
            </a:ln>
          </c:spPr>
        </c:majorGridlines>
        <c:numFmt formatCode="#,##0%"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noFill/>
          <a:miter lim="400000"/>
        </a:ln>
        <a:effectLst/>
      </c:spPr>
    </c:plotArea>
    <c:legend>
      <c:legendPos val="t"/>
      <c:layout>
        <c:manualLayout>
          <c:xMode val="edge"/>
          <c:yMode val="edge"/>
          <c:x val="3.1035699999999999E-2"/>
          <c:y val="0"/>
          <c:w val="0.96896400000000005"/>
          <c:h val="8.6466600000000005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0610100000000001E-2"/>
          <c:y val="4.7065500000000003E-2"/>
          <c:w val="0.94325400000000004"/>
          <c:h val="0.92462100000000003"/>
        </c:manualLayout>
      </c:layout>
      <c:barChart>
        <c:barDir val="bar"/>
        <c:grouping val="clustered"/>
        <c:varyColors val="0"/>
        <c:ser>
          <c:idx val="0"/>
          <c:order val="0"/>
          <c:tx>
            <c:strRef>
              <c:f>Sheet1!$A$2</c:f>
              <c:strCache>
                <c:ptCount val="1"/>
                <c:pt idx="0">
                  <c:v>Human Life</c:v>
                </c:pt>
              </c:strCache>
            </c:strRef>
          </c:tx>
          <c: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FFFFFF"/>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Sheet1!$B$2:$B$2</c:f>
              <c:numCache>
                <c:formatCode>General</c:formatCode>
                <c:ptCount val="1"/>
                <c:pt idx="0">
                  <c:v>800</c:v>
                </c:pt>
              </c:numCache>
            </c:numRef>
          </c:val>
          <c:extLst>
            <c:ext xmlns:c16="http://schemas.microsoft.com/office/drawing/2014/chart" uri="{C3380CC4-5D6E-409C-BE32-E72D297353CC}">
              <c16:uniqueId val="{00000000-7F61-D548-B858-F2711FB66EFF}"/>
            </c:ext>
          </c:extLst>
        </c:ser>
        <c:ser>
          <c:idx val="1"/>
          <c:order val="1"/>
          <c:tx>
            <c:strRef>
              <c:f>Sheet1!$A$3</c:f>
              <c:strCache>
                <c:ptCount val="1"/>
                <c:pt idx="0">
                  <c:v>QuantumNAS (Ours)</c:v>
                </c:pt>
              </c:strCache>
            </c:strRef>
          </c:tx>
          <c:spPr>
            <a:solidFill>
              <a:srgbClr val="2981CC"/>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Sheet1!$B$3:$B$3</c:f>
              <c:numCache>
                <c:formatCode>General</c:formatCode>
                <c:ptCount val="1"/>
                <c:pt idx="0">
                  <c:v>4.5</c:v>
                </c:pt>
              </c:numCache>
            </c:numRef>
          </c:val>
          <c:extLst>
            <c:ext xmlns:c16="http://schemas.microsoft.com/office/drawing/2014/chart" uri="{C3380CC4-5D6E-409C-BE32-E72D297353CC}">
              <c16:uniqueId val="{00000001-7F61-D548-B858-F2711FB66EFF}"/>
            </c:ext>
          </c:extLst>
        </c:ser>
        <c:dLbls>
          <c:showLegendKey val="0"/>
          <c:showVal val="0"/>
          <c:showCatName val="0"/>
          <c:showSerName val="0"/>
          <c:showPercent val="0"/>
          <c:showBubbleSize val="0"/>
        </c:dLbls>
        <c:gapWidth val="30"/>
        <c:overlap val="-8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B8B8B8"/>
              </a:solidFill>
              <a:prstDash val="solid"/>
              <a:miter lim="400000"/>
            </a:ln>
          </c:spPr>
        </c:majorGridlines>
        <c:numFmt formatCode="#,###&quot;K&quot;" sourceLinked="0"/>
        <c:majorTickMark val="none"/>
        <c:minorTickMark val="none"/>
        <c:tickLblPos val="none"/>
        <c:spPr>
          <a:ln w="12700" cap="flat">
            <a:noFill/>
            <a:prstDash val="solid"/>
            <a:miter lim="400000"/>
          </a:ln>
        </c:spPr>
        <c:txPr>
          <a:bodyPr rot="0"/>
          <a:lstStyle/>
          <a:p>
            <a:pPr>
              <a:defRPr sz="1000" b="0" i="0" u="none" strike="noStrike">
                <a:solidFill>
                  <a:srgbClr val="000000"/>
                </a:solidFill>
                <a:latin typeface="Arial"/>
              </a:defRPr>
            </a:pPr>
            <a:endParaRPr lang="en-US"/>
          </a:p>
        </c:txPr>
        <c:crossAx val="2094734552"/>
        <c:crosses val="autoZero"/>
        <c:crossBetween val="between"/>
        <c:majorUnit val="200"/>
        <c:minorUnit val="100"/>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7" name="Shape 1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28" name="Shape 1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3200">
        <a:latin typeface="+mn-lt"/>
        <a:ea typeface="+mn-ea"/>
        <a:cs typeface="+mn-cs"/>
        <a:sym typeface="Arial"/>
      </a:defRPr>
    </a:lvl1pPr>
    <a:lvl2pPr indent="228600" latinLnBrk="0">
      <a:defRPr sz="3200">
        <a:latin typeface="+mn-lt"/>
        <a:ea typeface="+mn-ea"/>
        <a:cs typeface="+mn-cs"/>
        <a:sym typeface="Arial"/>
      </a:defRPr>
    </a:lvl2pPr>
    <a:lvl3pPr indent="457200" latinLnBrk="0">
      <a:defRPr sz="3200">
        <a:latin typeface="+mn-lt"/>
        <a:ea typeface="+mn-ea"/>
        <a:cs typeface="+mn-cs"/>
        <a:sym typeface="Arial"/>
      </a:defRPr>
    </a:lvl3pPr>
    <a:lvl4pPr indent="685800" latinLnBrk="0">
      <a:defRPr sz="3200">
        <a:latin typeface="+mn-lt"/>
        <a:ea typeface="+mn-ea"/>
        <a:cs typeface="+mn-cs"/>
        <a:sym typeface="Arial"/>
      </a:defRPr>
    </a:lvl4pPr>
    <a:lvl5pPr indent="914400" latinLnBrk="0">
      <a:defRPr sz="3200">
        <a:latin typeface="+mn-lt"/>
        <a:ea typeface="+mn-ea"/>
        <a:cs typeface="+mn-cs"/>
        <a:sym typeface="Arial"/>
      </a:defRPr>
    </a:lvl5pPr>
    <a:lvl6pPr indent="1143000" latinLnBrk="0">
      <a:defRPr sz="3200">
        <a:latin typeface="+mn-lt"/>
        <a:ea typeface="+mn-ea"/>
        <a:cs typeface="+mn-cs"/>
        <a:sym typeface="Arial"/>
      </a:defRPr>
    </a:lvl6pPr>
    <a:lvl7pPr indent="1371600" latinLnBrk="0">
      <a:defRPr sz="3200">
        <a:latin typeface="+mn-lt"/>
        <a:ea typeface="+mn-ea"/>
        <a:cs typeface="+mn-cs"/>
        <a:sym typeface="Arial"/>
      </a:defRPr>
    </a:lvl7pPr>
    <a:lvl8pPr indent="1600200" latinLnBrk="0">
      <a:defRPr sz="3200">
        <a:latin typeface="+mn-lt"/>
        <a:ea typeface="+mn-ea"/>
        <a:cs typeface="+mn-cs"/>
        <a:sym typeface="Arial"/>
      </a:defRPr>
    </a:lvl8pPr>
    <a:lvl9pPr indent="1828800" latinLnBrk="0">
      <a:defRPr sz="3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28585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7645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4133267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2556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84673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program is first compiled into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Since </a:t>
            </a:r>
            <a:r>
              <a:rPr lang="en-US" sz="3200" dirty="0"/>
              <a:t>the qubits in current quantum hardware is not fully-connected. Some gates in .</a:t>
            </a:r>
            <a:r>
              <a:rPr lang="en-US" sz="3200" dirty="0" err="1"/>
              <a:t>qasm</a:t>
            </a:r>
            <a:r>
              <a:rPr lang="en-US" sz="3200" dirty="0"/>
              <a:t> files could not be performed on quantum computer. The conflicts need to be solved through qubit mapping.</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mapped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 are then translated into control-pulses and executed on quantum computer.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Currently control pulses are generated through gate-based compilation.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3200" dirty="0"/>
              <a:t>We</a:t>
            </a:r>
            <a:r>
              <a:rPr lang="zh-CN" altLang="en-US" sz="3200" dirty="0"/>
              <a:t> </a:t>
            </a:r>
            <a:r>
              <a:rPr lang="en-US" altLang="zh-CN" sz="3200" dirty="0"/>
              <a:t>manage</a:t>
            </a:r>
            <a:r>
              <a:rPr lang="zh-CN" altLang="en-US" sz="3200" dirty="0"/>
              <a:t> </a:t>
            </a:r>
            <a:r>
              <a:rPr lang="en-US" altLang="zh-CN" sz="3200" dirty="0"/>
              <a:t>to</a:t>
            </a:r>
            <a:r>
              <a:rPr lang="zh-CN" altLang="en-US" sz="3200" dirty="0"/>
              <a:t> </a:t>
            </a:r>
            <a:r>
              <a:rPr lang="en-US" altLang="zh-CN" sz="3200" dirty="0"/>
              <a:t>mitigate</a:t>
            </a:r>
            <a:r>
              <a:rPr lang="zh-CN" altLang="en-US" sz="3200" dirty="0"/>
              <a:t> </a:t>
            </a:r>
            <a:r>
              <a:rPr lang="en-US" altLang="zh-CN" sz="3200" dirty="0"/>
              <a:t>cross-talk</a:t>
            </a:r>
            <a:r>
              <a:rPr lang="zh-CN" altLang="en-US" sz="3200" dirty="0"/>
              <a:t> </a:t>
            </a:r>
            <a:r>
              <a:rPr lang="en-US" altLang="zh-CN" sz="3200" dirty="0"/>
              <a:t>effects</a:t>
            </a:r>
            <a:r>
              <a:rPr lang="zh-CN" altLang="en-US" sz="3200" dirty="0"/>
              <a:t> </a:t>
            </a:r>
            <a:r>
              <a:rPr lang="en-US" altLang="zh-CN" sz="3200" dirty="0"/>
              <a:t>with</a:t>
            </a:r>
            <a:r>
              <a:rPr lang="zh-CN" altLang="en-US" sz="3200" dirty="0"/>
              <a:t> </a:t>
            </a:r>
            <a:r>
              <a:rPr lang="en-US" altLang="zh-CN" sz="3200" dirty="0"/>
              <a:t>our</a:t>
            </a:r>
            <a:r>
              <a:rPr lang="zh-CN" altLang="en-US" sz="3200" dirty="0"/>
              <a:t> </a:t>
            </a:r>
            <a:r>
              <a:rPr lang="en-US" altLang="zh-CN" sz="3200" dirty="0"/>
              <a:t>mapping</a:t>
            </a:r>
            <a:r>
              <a:rPr lang="zh-CN" altLang="en-US" sz="3200" dirty="0"/>
              <a:t> </a:t>
            </a:r>
            <a:r>
              <a:rPr lang="en-US" altLang="zh-CN" sz="3200" dirty="0"/>
              <a:t>algorithm.</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programs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Instead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generating</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2316885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9944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pPr marL="0" marR="0" indent="0" algn="just" defTabSz="584200" rtl="0" fontAlgn="auto" latinLnBrk="0" hangingPunct="0">
              <a:lnSpc>
                <a:spcPct val="100000"/>
              </a:lnSpc>
              <a:spcBef>
                <a:spcPts val="0"/>
              </a:spcBef>
              <a:spcAft>
                <a:spcPts val="0"/>
              </a:spcAft>
              <a:buClrTx/>
              <a:buSzTx/>
              <a:buFontTx/>
              <a:buNone/>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gate-based compilation requires little computing resource.</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The outcome pulse latency is high.</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477597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3200" dirty="0"/>
              <a:t>Gradient methods are resource consuming</a:t>
            </a:r>
          </a:p>
          <a:p>
            <a:pPr marL="342900" indent="-342900" algn="l">
              <a:buFont typeface="Arial" panose="020B0604020202020204" pitchFamily="34" charset="0"/>
              <a:buChar char="•"/>
            </a:pPr>
            <a:r>
              <a:rPr lang="en-US" sz="3200" dirty="0"/>
              <a:t>The latency of pulse is reduced compared to gate-based method.</a:t>
            </a:r>
          </a:p>
          <a:p>
            <a:pPr marL="342900" indent="-342900" algn="l">
              <a:buFont typeface="Arial" panose="020B0604020202020204" pitchFamily="34" charset="0"/>
              <a:buChar char="•"/>
            </a:pPr>
            <a:r>
              <a:rPr lang="en-US" sz="3200" dirty="0"/>
              <a:t>Takes hours/days to generate pulses for large quantum programs</a:t>
            </a:r>
          </a:p>
          <a:p>
            <a:pPr marL="342900" indent="-342900" algn="l">
              <a:buFont typeface="Arial" panose="020B0604020202020204" pitchFamily="34" charset="0"/>
              <a:buChar char="•"/>
            </a:pPr>
            <a:r>
              <a:rPr lang="en-US" sz="3200" dirty="0"/>
              <a:t>Compilation times exponential to the number of Qubits</a:t>
            </a:r>
          </a:p>
          <a:p>
            <a:endParaRPr lang="en-US" dirty="0"/>
          </a:p>
        </p:txBody>
      </p:sp>
    </p:spTree>
    <p:extLst>
      <p:ext uri="{BB962C8B-B14F-4D97-AF65-F5344CB8AC3E}">
        <p14:creationId xmlns:p14="http://schemas.microsoft.com/office/powerpoint/2010/main" val="704059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QOC is basically an optimization problem</a:t>
            </a:r>
            <a:r>
              <a:rPr lang="en-US" sz="3200" dirty="0"/>
              <a:t>. B</a:t>
            </a:r>
            <a:r>
              <a:rPr kumimoji="0" lang="en-US" sz="3200" i="0" u="none" strike="noStrike" cap="none" spc="0" normalizeH="0" baseline="0" dirty="0">
                <a:ln>
                  <a:noFill/>
                </a:ln>
                <a:solidFill>
                  <a:srgbClr val="000000"/>
                </a:solidFill>
                <a:effectLst/>
                <a:uFillTx/>
                <a:ea typeface="Helvetica Neue"/>
                <a:cs typeface="Helvetica Neue"/>
                <a:sym typeface="Helvetica Neue"/>
              </a:rPr>
              <a:t>y updating control pulses, the final unitary matrix of these control pulses will approximate the target unitary </a:t>
            </a:r>
            <a:r>
              <a:rPr lang="en-US" sz="3200" dirty="0"/>
              <a:t>m</a:t>
            </a:r>
            <a:r>
              <a:rPr kumimoji="0" lang="en-US" sz="3200" i="0" u="none" strike="noStrike" cap="none" spc="0" normalizeH="0" baseline="0" dirty="0">
                <a:ln>
                  <a:noFill/>
                </a:ln>
                <a:solidFill>
                  <a:srgbClr val="000000"/>
                </a:solidFill>
                <a:effectLst/>
                <a:uFillTx/>
                <a:ea typeface="Helvetica Neue"/>
                <a:cs typeface="Helvetica Neue"/>
                <a:sym typeface="Helvetica Neue"/>
              </a:rPr>
              <a:t>atrix.</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multiple</a:t>
            </a:r>
            <a:r>
              <a:rPr lang="zh-CN" altLang="en-US" sz="3200" dirty="0"/>
              <a:t> </a:t>
            </a:r>
            <a:r>
              <a:rPr lang="en-US" altLang="zh-CN" sz="3200" dirty="0"/>
              <a:t>time</a:t>
            </a:r>
            <a:r>
              <a:rPr lang="zh-CN" altLang="en-US" sz="3200" dirty="0"/>
              <a:t> </a:t>
            </a:r>
            <a:r>
              <a:rPr lang="en-US" altLang="zh-CN" sz="3200" dirty="0"/>
              <a:t>slices.</a:t>
            </a:r>
            <a:r>
              <a:rPr lang="zh-CN" altLang="en-US" sz="3200" dirty="0"/>
              <a:t> </a:t>
            </a:r>
            <a:r>
              <a:rPr lang="en-US" altLang="zh-CN" sz="3200" dirty="0"/>
              <a:t>The</a:t>
            </a:r>
            <a:r>
              <a:rPr lang="zh-CN" altLang="en-US" sz="3200" dirty="0"/>
              <a:t> </a:t>
            </a:r>
            <a:r>
              <a:rPr lang="en-US" altLang="zh-CN" sz="3200" dirty="0"/>
              <a:t>amplitude</a:t>
            </a:r>
            <a:r>
              <a:rPr lang="zh-CN" altLang="en-US" sz="3200" dirty="0"/>
              <a:t> </a:t>
            </a:r>
            <a:r>
              <a:rPr lang="en-US" altLang="zh-CN" sz="3200" dirty="0"/>
              <a:t>of</a:t>
            </a:r>
            <a:r>
              <a:rPr lang="zh-CN" altLang="en-US" sz="3200" dirty="0"/>
              <a:t> </a:t>
            </a:r>
            <a:r>
              <a:rPr lang="en-US" altLang="zh-CN" sz="3200" dirty="0"/>
              <a:t>each</a:t>
            </a:r>
            <a:r>
              <a:rPr lang="zh-CN" altLang="en-US" sz="3200" dirty="0"/>
              <a:t> </a:t>
            </a:r>
            <a:r>
              <a:rPr lang="en-US" altLang="zh-CN" sz="3200" dirty="0"/>
              <a:t>slice</a:t>
            </a:r>
            <a:r>
              <a:rPr lang="zh-CN" altLang="en-US" sz="3200" dirty="0"/>
              <a:t> </a:t>
            </a:r>
            <a:r>
              <a:rPr lang="en-US" altLang="zh-CN" sz="3200" dirty="0"/>
              <a:t>will</a:t>
            </a:r>
            <a:r>
              <a:rPr lang="zh-CN" altLang="en-US" sz="3200" dirty="0"/>
              <a:t> </a:t>
            </a:r>
            <a:r>
              <a:rPr lang="en-US" altLang="zh-CN" sz="3200" dirty="0"/>
              <a:t>be</a:t>
            </a:r>
            <a:r>
              <a:rPr lang="zh-CN" altLang="en-US" sz="3200" dirty="0"/>
              <a:t> </a:t>
            </a:r>
            <a:r>
              <a:rPr lang="en-US" altLang="zh-CN" sz="3200" dirty="0"/>
              <a:t>adjusted</a:t>
            </a:r>
            <a:r>
              <a:rPr lang="zh-CN" altLang="en-US" sz="3200" dirty="0"/>
              <a:t> </a:t>
            </a:r>
            <a:r>
              <a:rPr lang="en-US" altLang="zh-CN" sz="3200" dirty="0"/>
              <a:t>through</a:t>
            </a:r>
            <a:r>
              <a:rPr lang="zh-CN" altLang="en-US" sz="3200" dirty="0"/>
              <a:t> </a:t>
            </a:r>
            <a:r>
              <a:rPr lang="en-US" altLang="zh-CN" sz="3200" dirty="0"/>
              <a:t>optimization.</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Therefore, the initialization of control pulses will effect the #iterations.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the</a:t>
            </a:r>
            <a:r>
              <a:rPr lang="zh-CN" altLang="en-US" sz="3200" dirty="0"/>
              <a:t> </a:t>
            </a:r>
            <a:r>
              <a:rPr lang="en-US" altLang="zh-CN" sz="3200" dirty="0"/>
              <a:t>initial</a:t>
            </a:r>
            <a:r>
              <a:rPr lang="zh-CN" altLang="en-US" sz="3200" dirty="0"/>
              <a:t> </a:t>
            </a:r>
            <a:r>
              <a:rPr lang="en-US" altLang="zh-CN" sz="3200" dirty="0"/>
              <a:t>pulse</a:t>
            </a:r>
            <a:r>
              <a:rPr lang="zh-CN" altLang="en-US" sz="3200" dirty="0"/>
              <a:t> </a:t>
            </a:r>
            <a:r>
              <a:rPr lang="en-US" altLang="zh-CN" sz="3200" dirty="0"/>
              <a:t>and</a:t>
            </a:r>
            <a:r>
              <a:rPr lang="zh-CN" altLang="en-US" sz="3200" dirty="0"/>
              <a:t> </a:t>
            </a:r>
            <a:r>
              <a:rPr lang="en-US" altLang="zh-CN" sz="3200" dirty="0"/>
              <a:t>the</a:t>
            </a:r>
            <a:r>
              <a:rPr lang="zh-CN" altLang="en-US" sz="3200" dirty="0"/>
              <a:t> </a:t>
            </a:r>
            <a:r>
              <a:rPr lang="en-US" altLang="zh-CN" sz="3200" dirty="0"/>
              <a:t>final</a:t>
            </a:r>
            <a:r>
              <a:rPr lang="zh-CN" altLang="en-US" sz="3200" dirty="0"/>
              <a:t> </a:t>
            </a:r>
            <a:r>
              <a:rPr lang="en-US" altLang="zh-CN" sz="3200" dirty="0"/>
              <a:t>pulse</a:t>
            </a:r>
            <a:r>
              <a:rPr lang="zh-CN" altLang="en-US" sz="3200" dirty="0"/>
              <a:t> </a:t>
            </a:r>
            <a:r>
              <a:rPr lang="en-US" altLang="zh-CN" sz="3200" dirty="0"/>
              <a:t>is</a:t>
            </a:r>
            <a:r>
              <a:rPr lang="zh-CN" altLang="en-US" sz="3200" dirty="0"/>
              <a:t> </a:t>
            </a:r>
            <a:r>
              <a:rPr lang="en-US" altLang="zh-CN" sz="3200" dirty="0"/>
              <a:t>similar.</a:t>
            </a:r>
            <a:r>
              <a:rPr lang="zh-CN" altLang="en-US" sz="3200" dirty="0"/>
              <a:t> </a:t>
            </a:r>
            <a:r>
              <a:rPr lang="en-US" altLang="zh-CN" sz="3200" dirty="0"/>
              <a:t>We</a:t>
            </a:r>
            <a:r>
              <a:rPr lang="zh-CN" altLang="en-US" sz="3200" dirty="0"/>
              <a:t> </a:t>
            </a:r>
            <a:r>
              <a:rPr lang="en-US" altLang="zh-CN" sz="3200" dirty="0"/>
              <a:t>expect</a:t>
            </a:r>
            <a:r>
              <a:rPr lang="zh-CN" altLang="en-US" sz="3200" dirty="0"/>
              <a:t> </a:t>
            </a:r>
            <a:r>
              <a:rPr lang="en-US" altLang="zh-CN" sz="3200" dirty="0"/>
              <a:t>to</a:t>
            </a:r>
            <a:r>
              <a:rPr lang="zh-CN" altLang="en-US" sz="3200" dirty="0"/>
              <a:t> </a:t>
            </a:r>
            <a:r>
              <a:rPr lang="en-US" altLang="zh-CN" sz="3200" dirty="0"/>
              <a:t>see</a:t>
            </a:r>
            <a:r>
              <a:rPr lang="zh-CN" altLang="en-US" sz="3200" dirty="0"/>
              <a:t> </a:t>
            </a:r>
            <a:r>
              <a:rPr lang="en-US" altLang="zh-CN" sz="3200" dirty="0"/>
              <a:t>faster</a:t>
            </a:r>
            <a:r>
              <a:rPr lang="zh-CN" altLang="en-US" sz="3200" dirty="0"/>
              <a:t> </a:t>
            </a:r>
            <a:r>
              <a:rPr lang="en-US" altLang="zh-CN" sz="3200" dirty="0"/>
              <a:t>convergence.</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8790030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922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pace of hardware development in quantum computing is very fast</a:t>
            </a:r>
          </a:p>
          <a:p>
            <a:r>
              <a:rPr lang="en-US" dirty="0"/>
              <a:t>We have different technologies</a:t>
            </a:r>
          </a:p>
          <a:p>
            <a:r>
              <a:rPr lang="en-US" dirty="0"/>
              <a:t>The number of qubits</a:t>
            </a:r>
          </a:p>
        </p:txBody>
      </p:sp>
    </p:spTree>
    <p:extLst>
      <p:ext uri="{BB962C8B-B14F-4D97-AF65-F5344CB8AC3E}">
        <p14:creationId xmlns:p14="http://schemas.microsoft.com/office/powerpoint/2010/main" val="248117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600" b="1" dirty="0"/>
              <a:t>Quantum Optimal Control (QOC): </a:t>
            </a:r>
          </a:p>
          <a:p>
            <a:pPr marL="285750" indent="-285750" algn="just">
              <a:buFont typeface="Wingdings" panose="05000000000000000000" pitchFamily="2" charset="2"/>
              <a:buChar char="ü"/>
            </a:pPr>
            <a:r>
              <a:rPr lang="en-US" altLang="zh-CN" sz="3200" dirty="0"/>
              <a:t>Finding an optimal control scheme from a class of allowed control schemes that moves the system from some initial state to a specified target state whose performance is optimal.</a:t>
            </a:r>
          </a:p>
          <a:p>
            <a:pPr marL="285750" indent="-285750" algn="just">
              <a:buFont typeface="Wingdings" panose="05000000000000000000" pitchFamily="2" charset="2"/>
              <a:buChar char="ü"/>
            </a:pPr>
            <a:r>
              <a:rPr lang="en-US" altLang="zh-CN" sz="3200" dirty="0"/>
              <a:t>Given a unitary matrix, we can use optimal control to find a theoretically best control pulse achieving reduction of pulse latency and increase quantum volumes.</a:t>
            </a:r>
            <a:endParaRPr lang="zh-CN" altLang="en-US" sz="3200" dirty="0"/>
          </a:p>
          <a:p>
            <a:endParaRPr lang="en-US" dirty="0"/>
          </a:p>
        </p:txBody>
      </p:sp>
    </p:spTree>
    <p:extLst>
      <p:ext uri="{BB962C8B-B14F-4D97-AF65-F5344CB8AC3E}">
        <p14:creationId xmlns:p14="http://schemas.microsoft.com/office/powerpoint/2010/main" val="549864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600" b="1" dirty="0"/>
              <a:t>Quantum Optimal Control (QOC): </a:t>
            </a:r>
          </a:p>
          <a:p>
            <a:pPr marL="285750" indent="-285750" algn="just">
              <a:buFont typeface="Wingdings" panose="05000000000000000000" pitchFamily="2" charset="2"/>
              <a:buChar char="ü"/>
            </a:pPr>
            <a:r>
              <a:rPr lang="en-US" altLang="zh-CN" sz="3200" dirty="0"/>
              <a:t>Finding an optimal control scheme from a class of allowed control schemes that moves the system from some initial state to a specified target state whose performance is optimal.</a:t>
            </a:r>
          </a:p>
          <a:p>
            <a:pPr marL="285750" indent="-285750" algn="just">
              <a:buFont typeface="Wingdings" panose="05000000000000000000" pitchFamily="2" charset="2"/>
              <a:buChar char="ü"/>
            </a:pPr>
            <a:r>
              <a:rPr lang="en-US" altLang="zh-CN" sz="3200" dirty="0"/>
              <a:t>Given a unitary matrix, we can use optimal control to find a theoretically best control pulse achieving reduction of pulse latency and increase quantum volumes.</a:t>
            </a:r>
            <a:endParaRPr lang="zh-CN" altLang="en-US" sz="3200" dirty="0"/>
          </a:p>
          <a:p>
            <a:endParaRPr lang="en-US" dirty="0"/>
          </a:p>
        </p:txBody>
      </p:sp>
    </p:spTree>
    <p:extLst>
      <p:ext uri="{BB962C8B-B14F-4D97-AF65-F5344CB8AC3E}">
        <p14:creationId xmlns:p14="http://schemas.microsoft.com/office/powerpoint/2010/main" val="210659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092579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53446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91995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1645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73539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36556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891434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This table shows the VQC with gradient-based algorithm and VQP with Bayesian optimization framework, both for same machine learning task.</a:t>
            </a:r>
          </a:p>
          <a:p>
            <a:pPr algn="just"/>
            <a:endParaRPr lang="en-US" altLang="zh-CN" sz="3200" dirty="0"/>
          </a:p>
          <a:p>
            <a:pPr algn="just"/>
            <a:endParaRPr lang="en-US" altLang="zh-CN" sz="3200" dirty="0"/>
          </a:p>
          <a:p>
            <a:pPr algn="just"/>
            <a:r>
              <a:rPr lang="en-US" altLang="zh-CN" sz="3200" dirty="0">
                <a:solidFill>
                  <a:srgbClr val="FF0000"/>
                </a:solidFill>
              </a:rPr>
              <a:t>Gradient based algorithm shows advantages than BO    based. </a:t>
            </a:r>
          </a:p>
          <a:p>
            <a:pPr algn="just"/>
            <a:endParaRPr lang="en-US" altLang="zh-CN" sz="3200" dirty="0">
              <a:solidFill>
                <a:srgbClr val="FF0000"/>
              </a:solidFill>
            </a:endParaRPr>
          </a:p>
          <a:p>
            <a:pPr algn="just"/>
            <a:endParaRPr lang="en-US" altLang="zh-CN" sz="3200" dirty="0">
              <a:solidFill>
                <a:srgbClr val="FF0000"/>
              </a:solidFill>
            </a:endParaRPr>
          </a:p>
          <a:p>
            <a:pPr algn="just"/>
            <a:r>
              <a:rPr lang="en-US" altLang="zh-CN" sz="3200" dirty="0">
                <a:solidFill>
                  <a:srgbClr val="002060"/>
                </a:solidFill>
              </a:rPr>
              <a:t>Solution and future task:</a:t>
            </a:r>
          </a:p>
          <a:p>
            <a:pPr marL="342900" indent="-342900" algn="just">
              <a:buAutoNum type="arabicPeriod"/>
            </a:pPr>
            <a:r>
              <a:rPr lang="en-US" altLang="zh-CN" sz="3200" dirty="0"/>
              <a:t>Improvement on optimization process.</a:t>
            </a:r>
          </a:p>
          <a:p>
            <a:pPr marL="342900" indent="-342900" algn="just">
              <a:buAutoNum type="arabicPeriod"/>
            </a:pPr>
            <a:r>
              <a:rPr lang="en-US" altLang="zh-CN" sz="3200" dirty="0"/>
              <a:t>Developing an efficient and differentiable pulse simulator.</a:t>
            </a:r>
          </a:p>
          <a:p>
            <a:pPr algn="just"/>
            <a:endParaRPr lang="zh-CN" altLang="en-US" sz="3200" dirty="0">
              <a:solidFill>
                <a:srgbClr val="FF0000"/>
              </a:solidFill>
            </a:endParaRPr>
          </a:p>
        </p:txBody>
      </p:sp>
    </p:spTree>
    <p:extLst>
      <p:ext uri="{BB962C8B-B14F-4D97-AF65-F5344CB8AC3E}">
        <p14:creationId xmlns:p14="http://schemas.microsoft.com/office/powerpoint/2010/main" val="2470196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number of qubits increases exponentially over time</a:t>
            </a:r>
          </a:p>
          <a:p>
            <a:r>
              <a:rPr lang="en-US" dirty="0"/>
              <a:t>The computing power increases exponentially over number of qubits</a:t>
            </a:r>
          </a:p>
          <a:p>
            <a:r>
              <a:rPr lang="en-US" dirty="0"/>
              <a:t>So it’s a double exponential increase</a:t>
            </a:r>
          </a:p>
          <a:p>
            <a:endParaRPr lang="en-US" dirty="0"/>
          </a:p>
        </p:txBody>
      </p:sp>
    </p:spTree>
    <p:extLst>
      <p:ext uri="{BB962C8B-B14F-4D97-AF65-F5344CB8AC3E}">
        <p14:creationId xmlns:p14="http://schemas.microsoft.com/office/powerpoint/2010/main" val="4038911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7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altLang="zh-CN" sz="3200" dirty="0"/>
              <a:t>The circuit is realized through frequency-tuned pulse sequences.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probability of getting |00&gt; state for the zero detuning indicates that parametric pulse operations are </a:t>
            </a:r>
            <a:r>
              <a:rPr lang="en-US" altLang="zh-CN" sz="3200" b="1" dirty="0"/>
              <a:t>physically feasible</a:t>
            </a:r>
            <a:r>
              <a:rPr lang="en-US" altLang="zh-CN" sz="3200" dirty="0"/>
              <a:t> and can be </a:t>
            </a:r>
            <a:r>
              <a:rPr lang="en-US" altLang="zh-CN" sz="3200" b="1" dirty="0"/>
              <a:t>implemented with high fidelity</a:t>
            </a:r>
            <a:r>
              <a:rPr lang="en-US" altLang="zh-CN" sz="3200" dirty="0"/>
              <a:t>.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change of final state under different detuning indicates that the </a:t>
            </a:r>
            <a:r>
              <a:rPr lang="en-US" altLang="zh-CN" sz="3200" b="1" dirty="0"/>
              <a:t>variation of pulse parameter indeed physically changes the corresponding quantum operations</a:t>
            </a:r>
            <a:r>
              <a:rPr lang="en-US" altLang="zh-CN" sz="3200" dirty="0"/>
              <a:t>.</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we apply the measurement error mitigation technique which reduces the impact of readout errors.</a:t>
            </a:r>
            <a:endParaRPr lang="zh-CN" altLang="en-US" sz="3200" dirty="0"/>
          </a:p>
          <a:p>
            <a:endParaRPr lang="en-US" dirty="0"/>
          </a:p>
        </p:txBody>
      </p:sp>
    </p:spTree>
    <p:extLst>
      <p:ext uri="{BB962C8B-B14F-4D97-AF65-F5344CB8AC3E}">
        <p14:creationId xmlns:p14="http://schemas.microsoft.com/office/powerpoint/2010/main" val="281814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Verify the effectiveness of progressive learning scheme.</a:t>
            </a:r>
          </a:p>
          <a:p>
            <a:pPr marL="285750" indent="-285750" algn="just">
              <a:buFont typeface="Wingdings" panose="05000000000000000000" pitchFamily="2" charset="2"/>
              <a:buChar char="ü"/>
            </a:pPr>
            <a:r>
              <a:rPr lang="en-US" altLang="zh-CN" sz="3200" dirty="0"/>
              <a:t>The inaccuracy to full configuration interaction (FCI) data continue reducing step by step.</a:t>
            </a:r>
          </a:p>
          <a:p>
            <a:pPr marL="285750" indent="-285750" algn="just">
              <a:buFont typeface="Wingdings" panose="05000000000000000000" pitchFamily="2" charset="2"/>
              <a:buChar char="ü"/>
            </a:pPr>
            <a:endParaRPr lang="en-US" altLang="zh-CN" sz="3200" dirty="0"/>
          </a:p>
          <a:p>
            <a:pPr marL="285750" indent="-285750" algn="just">
              <a:buFont typeface="Wingdings" panose="05000000000000000000" pitchFamily="2" charset="2"/>
              <a:buChar char="ü"/>
            </a:pPr>
            <a:r>
              <a:rPr lang="en-US" altLang="zh-CN" sz="3200" dirty="0"/>
              <a:t>Energy trends shows a better energy be found in step II over step I.</a:t>
            </a:r>
            <a:endParaRPr lang="zh-CN" altLang="en-US" sz="3200" dirty="0"/>
          </a:p>
          <a:p>
            <a:endParaRPr lang="en-US" dirty="0"/>
          </a:p>
        </p:txBody>
      </p:sp>
    </p:spTree>
    <p:extLst>
      <p:ext uri="{BB962C8B-B14F-4D97-AF65-F5344CB8AC3E}">
        <p14:creationId xmlns:p14="http://schemas.microsoft.com/office/powerpoint/2010/main" val="16399551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2505129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34735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hape 1480"/>
          <p:cNvSpPr>
            <a:spLocks noGrp="1" noRot="1" noChangeAspect="1"/>
          </p:cNvSpPr>
          <p:nvPr>
            <p:ph type="sldImg"/>
          </p:nvPr>
        </p:nvSpPr>
        <p:spPr>
          <a:xfrm>
            <a:off x="381000" y="685800"/>
            <a:ext cx="6096000" cy="3429000"/>
          </a:xfrm>
          <a:prstGeom prst="rect">
            <a:avLst/>
          </a:prstGeom>
        </p:spPr>
        <p:txBody>
          <a:bodyPr/>
          <a:lstStyle/>
          <a:p>
            <a:endParaRPr/>
          </a:p>
        </p:txBody>
      </p:sp>
      <p:sp>
        <p:nvSpPr>
          <p:cNvPr id="1481" name="Shape 148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PQC has two major challenges. Firstly, the quantum noise degrades the PQC reliability. The figures below shows the MNIST-4 image classification accuracy using QNN with different number of parameters.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find that more parameters can increase the noise-free accuracy in green but may degrade the measured accuracy in yellow. Also, under the same number of parameters, the measured accuracy of different circuit architecture (or called ansatz) varies a lot. Therefore it is critical to design noise-robust circuit architecture.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Shape 1545"/>
          <p:cNvSpPr>
            <a:spLocks noGrp="1" noRot="1" noChangeAspect="1"/>
          </p:cNvSpPr>
          <p:nvPr>
            <p:ph type="sldImg"/>
          </p:nvPr>
        </p:nvSpPr>
        <p:spPr>
          <a:xfrm>
            <a:off x="381000" y="685800"/>
            <a:ext cx="6096000" cy="3429000"/>
          </a:xfrm>
          <a:prstGeom prst="rect">
            <a:avLst/>
          </a:prstGeom>
        </p:spPr>
        <p:txBody>
          <a:bodyPr/>
          <a:lstStyle/>
          <a:p>
            <a:endParaRPr/>
          </a:p>
        </p:txBody>
      </p:sp>
      <p:sp>
        <p:nvSpPr>
          <p:cNvPr id="1546" name="Shape 154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challenge is the large design space of PQC. For example, we can select different types of gates, such as U3 CU3 or X and CZ gates.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Shape 1694"/>
          <p:cNvSpPr>
            <a:spLocks noGrp="1" noRot="1" noChangeAspect="1"/>
          </p:cNvSpPr>
          <p:nvPr>
            <p:ph type="sldImg"/>
          </p:nvPr>
        </p:nvSpPr>
        <p:spPr>
          <a:xfrm>
            <a:off x="381000" y="685800"/>
            <a:ext cx="6096000" cy="3429000"/>
          </a:xfrm>
          <a:prstGeom prst="rect">
            <a:avLst/>
          </a:prstGeom>
        </p:spPr>
        <p:txBody>
          <a:bodyPr/>
          <a:lstStyle/>
          <a:p>
            <a:endParaRPr/>
          </a:p>
        </p:txBody>
      </p:sp>
      <p:sp>
        <p:nvSpPr>
          <p:cNvPr id="1695" name="Shape 16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also choose different number of gates.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Shape 1905"/>
          <p:cNvSpPr>
            <a:spLocks noGrp="1" noRot="1" noChangeAspect="1"/>
          </p:cNvSpPr>
          <p:nvPr>
            <p:ph type="sldImg"/>
          </p:nvPr>
        </p:nvSpPr>
        <p:spPr>
          <a:xfrm>
            <a:off x="381000" y="685800"/>
            <a:ext cx="6096000" cy="3429000"/>
          </a:xfrm>
          <a:prstGeom prst="rect">
            <a:avLst/>
          </a:prstGeom>
        </p:spPr>
        <p:txBody>
          <a:bodyPr/>
          <a:lstStyle/>
          <a:p>
            <a:endParaRPr/>
          </a:p>
        </p:txBody>
      </p:sp>
      <p:sp>
        <p:nvSpPr>
          <p:cNvPr id="1906" name="Shape 190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Even with the same number of gates, the positions of the gates can be very diverse. So the design space is huge.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hape 192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2" name="Shape 192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goal of quantumnas is to automatically and efficiency search for noise-robust quantum 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automatic and efficient search is achieved by the Supercircuit, which is train for once but used for many sub circuit candidates. The noise-robustness is achieved by involving the quantum noise feedback in the search loop and co-searching the circuit architecture and qubit mapping.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of the exciting progress, we will still be in the NISQ era for several year in which we have noisy qubit and limited qubit numbers</a:t>
            </a:r>
          </a:p>
        </p:txBody>
      </p:sp>
    </p:spTree>
    <p:extLst>
      <p:ext uri="{BB962C8B-B14F-4D97-AF65-F5344CB8AC3E}">
        <p14:creationId xmlns:p14="http://schemas.microsoft.com/office/powerpoint/2010/main" val="3576732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Shape 1927"/>
          <p:cNvSpPr>
            <a:spLocks noGrp="1" noRot="1" noChangeAspect="1"/>
          </p:cNvSpPr>
          <p:nvPr>
            <p:ph type="sldImg"/>
          </p:nvPr>
        </p:nvSpPr>
        <p:spPr>
          <a:xfrm>
            <a:off x="381000" y="685800"/>
            <a:ext cx="6096000" cy="3429000"/>
          </a:xfrm>
          <a:prstGeom prst="rect">
            <a:avLst/>
          </a:prstGeom>
        </p:spPr>
        <p:txBody>
          <a:bodyPr/>
          <a:lstStyle/>
          <a:p>
            <a:endParaRPr/>
          </a:p>
        </p:txBody>
      </p:sp>
      <p:sp>
        <p:nvSpPr>
          <p:cNvPr id="1928" name="Shape 192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are the four steps of Quantumnas.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xfrm>
            <a:off x="381000" y="685800"/>
            <a:ext cx="6096000" cy="3429000"/>
          </a:xfrm>
          <a:prstGeom prst="rect">
            <a:avLst/>
          </a:prstGeom>
        </p:spPr>
        <p:txBody>
          <a:bodyPr/>
          <a:lstStyle/>
          <a:p>
            <a:endParaRPr/>
          </a:p>
        </p:txBody>
      </p:sp>
      <p:sp>
        <p:nvSpPr>
          <p:cNvPr id="1934" name="Shape 193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is SuperCircuit Construction and Training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hape 1939"/>
          <p:cNvSpPr>
            <a:spLocks noGrp="1" noRot="1" noChangeAspect="1"/>
          </p:cNvSpPr>
          <p:nvPr>
            <p:ph type="sldImg"/>
          </p:nvPr>
        </p:nvSpPr>
        <p:spPr>
          <a:xfrm>
            <a:off x="381000" y="685800"/>
            <a:ext cx="6096000" cy="3429000"/>
          </a:xfrm>
          <a:prstGeom prst="rect">
            <a:avLst/>
          </a:prstGeom>
        </p:spPr>
        <p:txBody>
          <a:bodyPr/>
          <a:lstStyle/>
          <a:p>
            <a:endParaRPr/>
          </a:p>
        </p:txBody>
      </p:sp>
      <p:sp>
        <p:nvSpPr>
          <p:cNvPr id="1940" name="Shape 194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We firstly need to have a pre-defined design space. For example, we can have a design space with 4 U3 gates in the first layer and 4 CU3 gates in the second layer. So the design space contains 2^8 which is 256 candidates. If we train each of them with classical simulator on one Nvidia GPU, that will take around 100 hours which is very costly.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Shape 1974"/>
          <p:cNvSpPr>
            <a:spLocks noGrp="1" noRot="1" noChangeAspect="1"/>
          </p:cNvSpPr>
          <p:nvPr>
            <p:ph type="sldImg"/>
          </p:nvPr>
        </p:nvSpPr>
        <p:spPr>
          <a:xfrm>
            <a:off x="381000" y="685800"/>
            <a:ext cx="6096000" cy="3429000"/>
          </a:xfrm>
          <a:prstGeom prst="rect">
            <a:avLst/>
          </a:prstGeom>
        </p:spPr>
        <p:txBody>
          <a:bodyPr/>
          <a:lstStyle/>
          <a:p>
            <a:endParaRPr/>
          </a:p>
        </p:txBody>
      </p:sp>
      <p:sp>
        <p:nvSpPr>
          <p:cNvPr id="1975" name="Shape 197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want to enable efficient search with the help of a super circuit. The super circuit is the circuit with the largest number of gates in the design space. Here is the example of the super circuit in U3+CU3 design space which contains 8 gates.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Shape 2078"/>
          <p:cNvSpPr>
            <a:spLocks noGrp="1" noRot="1" noChangeAspect="1"/>
          </p:cNvSpPr>
          <p:nvPr>
            <p:ph type="sldImg"/>
          </p:nvPr>
        </p:nvSpPr>
        <p:spPr>
          <a:xfrm>
            <a:off x="381000" y="685800"/>
            <a:ext cx="6096000" cy="3429000"/>
          </a:xfrm>
          <a:prstGeom prst="rect">
            <a:avLst/>
          </a:prstGeom>
        </p:spPr>
        <p:txBody>
          <a:bodyPr/>
          <a:lstStyle/>
          <a:p>
            <a:endParaRPr/>
          </a:p>
        </p:txBody>
      </p:sp>
      <p:sp>
        <p:nvSpPr>
          <p:cNvPr id="2079" name="Shape 207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SubCircuit is a subset of the super circuit gates. Here we show three examples of sub circuits. The first contains gate…</a:t>
            </a:r>
          </a:p>
          <a:p>
            <a:pPr defTabSz="457200">
              <a:lnSpc>
                <a:spcPct val="117999"/>
              </a:lnSpc>
              <a:defRPr sz="2200">
                <a:latin typeface="Helvetica Neue"/>
                <a:ea typeface="Helvetica Neue"/>
                <a:cs typeface="Helvetica Neue"/>
                <a:sym typeface="Helvetica Neue"/>
              </a:defRPr>
            </a:pPr>
            <a:r>
              <a:t>The second one… the circuit one ..</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Shape 2090"/>
          <p:cNvSpPr>
            <a:spLocks noGrp="1" noRot="1" noChangeAspect="1"/>
          </p:cNvSpPr>
          <p:nvPr>
            <p:ph type="sldImg"/>
          </p:nvPr>
        </p:nvSpPr>
        <p:spPr>
          <a:xfrm>
            <a:off x="381000" y="685800"/>
            <a:ext cx="6096000" cy="3429000"/>
          </a:xfrm>
          <a:prstGeom prst="rect">
            <a:avLst/>
          </a:prstGeom>
        </p:spPr>
        <p:txBody>
          <a:bodyPr/>
          <a:lstStyle/>
          <a:p>
            <a:endParaRPr/>
          </a:p>
        </p:txBody>
      </p:sp>
      <p:sp>
        <p:nvSpPr>
          <p:cNvPr id="2091" name="Shape 209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Since all subcircuits share the parameters of the supercircuit, we need to prevent interference of sub circuit from each other.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 name="Shape 2096"/>
          <p:cNvSpPr>
            <a:spLocks noGrp="1" noRot="1" noChangeAspect="1"/>
          </p:cNvSpPr>
          <p:nvPr>
            <p:ph type="sldImg"/>
          </p:nvPr>
        </p:nvSpPr>
        <p:spPr>
          <a:xfrm>
            <a:off x="381000" y="685800"/>
            <a:ext cx="6096000" cy="3429000"/>
          </a:xfrm>
          <a:prstGeom prst="rect">
            <a:avLst/>
          </a:prstGeom>
        </p:spPr>
        <p:txBody>
          <a:bodyPr/>
          <a:lstStyle/>
          <a:p>
            <a:endParaRPr/>
          </a:p>
        </p:txBody>
      </p:sp>
      <p:sp>
        <p:nvSpPr>
          <p:cNvPr id="2097" name="Shape 209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perform super circuit training by iteratively sampling and updating subcircuits.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one step, we use front sampling the restricted sampling to sample a sub circuit candidate, then use it do the inference and update its parameters.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Parameter updates are cumulative across steps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 name="Shape 2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265" name="Shape 226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Shape 2325"/>
          <p:cNvSpPr>
            <a:spLocks noGrp="1" noRot="1" noChangeAspect="1"/>
          </p:cNvSpPr>
          <p:nvPr>
            <p:ph type="sldImg"/>
          </p:nvPr>
        </p:nvSpPr>
        <p:spPr>
          <a:xfrm>
            <a:off x="381000" y="685800"/>
            <a:ext cx="6096000" cy="3429000"/>
          </a:xfrm>
          <a:prstGeom prst="rect">
            <a:avLst/>
          </a:prstGeom>
        </p:spPr>
        <p:txBody>
          <a:bodyPr/>
          <a:lstStyle/>
          <a:p>
            <a:endParaRPr/>
          </a:p>
        </p:txBody>
      </p:sp>
      <p:sp>
        <p:nvSpPr>
          <p:cNvPr id="2326" name="Shape 232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 name="Shape 2386"/>
          <p:cNvSpPr>
            <a:spLocks noGrp="1" noRot="1" noChangeAspect="1"/>
          </p:cNvSpPr>
          <p:nvPr>
            <p:ph type="sldImg"/>
          </p:nvPr>
        </p:nvSpPr>
        <p:spPr>
          <a:xfrm>
            <a:off x="381000" y="685800"/>
            <a:ext cx="6096000" cy="3429000"/>
          </a:xfrm>
          <a:prstGeom prst="rect">
            <a:avLst/>
          </a:prstGeom>
        </p:spPr>
        <p:txBody>
          <a:bodyPr/>
          <a:lstStyle/>
          <a:p>
            <a:endParaRPr/>
          </a:p>
        </p:txBody>
      </p:sp>
      <p:sp>
        <p:nvSpPr>
          <p:cNvPr id="2387" name="Shape 23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lab focus on the intersection of machine learning and quantum computing</a:t>
            </a:r>
          </a:p>
          <a:p>
            <a:endParaRPr lang="en-US" dirty="0"/>
          </a:p>
          <a:p>
            <a:r>
              <a:rPr lang="en-US" dirty="0"/>
              <a:t>We want to close the gap with ML and codesign of quantum algorithm and hardware</a:t>
            </a:r>
          </a:p>
          <a:p>
            <a:endParaRPr lang="en-US" dirty="0"/>
          </a:p>
          <a:p>
            <a:r>
              <a:rPr lang="en-US" dirty="0"/>
              <a:t>For example, we can use ML to optimize the circuit architecture, use ML to predict the noise drift and then mitigate, codesign the qubit mapping and circuit architecture aware of real quantum noise etc.</a:t>
            </a:r>
          </a:p>
        </p:txBody>
      </p:sp>
    </p:spTree>
    <p:extLst>
      <p:ext uri="{BB962C8B-B14F-4D97-AF65-F5344CB8AC3E}">
        <p14:creationId xmlns:p14="http://schemas.microsoft.com/office/powerpoint/2010/main" val="1992074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Shape 24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48" name="Shape 244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 name="Shape 2508"/>
          <p:cNvSpPr>
            <a:spLocks noGrp="1" noRot="1" noChangeAspect="1"/>
          </p:cNvSpPr>
          <p:nvPr>
            <p:ph type="sldImg"/>
          </p:nvPr>
        </p:nvSpPr>
        <p:spPr>
          <a:xfrm>
            <a:off x="381000" y="685800"/>
            <a:ext cx="6096000" cy="3429000"/>
          </a:xfrm>
          <a:prstGeom prst="rect">
            <a:avLst/>
          </a:prstGeom>
        </p:spPr>
        <p:txBody>
          <a:bodyPr/>
          <a:lstStyle/>
          <a:p>
            <a:endParaRPr/>
          </a:p>
        </p:txBody>
      </p:sp>
      <p:sp>
        <p:nvSpPr>
          <p:cNvPr id="2509" name="Shape 25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 name="Shape 2569"/>
          <p:cNvSpPr>
            <a:spLocks noGrp="1" noRot="1" noChangeAspect="1"/>
          </p:cNvSpPr>
          <p:nvPr>
            <p:ph type="sldImg"/>
          </p:nvPr>
        </p:nvSpPr>
        <p:spPr>
          <a:xfrm>
            <a:off x="381000" y="685800"/>
            <a:ext cx="6096000" cy="3429000"/>
          </a:xfrm>
          <a:prstGeom prst="rect">
            <a:avLst/>
          </a:prstGeom>
        </p:spPr>
        <p:txBody>
          <a:bodyPr/>
          <a:lstStyle/>
          <a:p>
            <a:endParaRPr/>
          </a:p>
        </p:txBody>
      </p:sp>
      <p:sp>
        <p:nvSpPr>
          <p:cNvPr id="2570" name="Shape 257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Shape 2630"/>
          <p:cNvSpPr>
            <a:spLocks noGrp="1" noRot="1" noChangeAspect="1"/>
          </p:cNvSpPr>
          <p:nvPr>
            <p:ph type="sldImg"/>
          </p:nvPr>
        </p:nvSpPr>
        <p:spPr>
          <a:xfrm>
            <a:off x="381000" y="685800"/>
            <a:ext cx="6096000" cy="3429000"/>
          </a:xfrm>
          <a:prstGeom prst="rect">
            <a:avLst/>
          </a:prstGeom>
        </p:spPr>
        <p:txBody>
          <a:bodyPr/>
          <a:lstStyle/>
          <a:p>
            <a:endParaRPr/>
          </a:p>
        </p:txBody>
      </p:sp>
      <p:sp>
        <p:nvSpPr>
          <p:cNvPr id="2631" name="Shape 263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Shape 2691"/>
          <p:cNvSpPr>
            <a:spLocks noGrp="1" noRot="1" noChangeAspect="1"/>
          </p:cNvSpPr>
          <p:nvPr>
            <p:ph type="sldImg"/>
          </p:nvPr>
        </p:nvSpPr>
        <p:spPr>
          <a:xfrm>
            <a:off x="381000" y="685800"/>
            <a:ext cx="6096000" cy="3429000"/>
          </a:xfrm>
          <a:prstGeom prst="rect">
            <a:avLst/>
          </a:prstGeom>
        </p:spPr>
        <p:txBody>
          <a:bodyPr/>
          <a:lstStyle/>
          <a:p>
            <a:endParaRPr/>
          </a:p>
        </p:txBody>
      </p:sp>
      <p:sp>
        <p:nvSpPr>
          <p:cNvPr id="2692" name="Shape 269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 name="Shape 2752"/>
          <p:cNvSpPr>
            <a:spLocks noGrp="1" noRot="1" noChangeAspect="1"/>
          </p:cNvSpPr>
          <p:nvPr>
            <p:ph type="sldImg"/>
          </p:nvPr>
        </p:nvSpPr>
        <p:spPr>
          <a:xfrm>
            <a:off x="381000" y="685800"/>
            <a:ext cx="6096000" cy="3429000"/>
          </a:xfrm>
          <a:prstGeom prst="rect">
            <a:avLst/>
          </a:prstGeom>
        </p:spPr>
        <p:txBody>
          <a:bodyPr/>
          <a:lstStyle/>
          <a:p>
            <a:endParaRPr/>
          </a:p>
        </p:txBody>
      </p:sp>
      <p:sp>
        <p:nvSpPr>
          <p:cNvPr id="2753" name="Shape 275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3" name="Shape 2813"/>
          <p:cNvSpPr>
            <a:spLocks noGrp="1" noRot="1" noChangeAspect="1"/>
          </p:cNvSpPr>
          <p:nvPr>
            <p:ph type="sldImg"/>
          </p:nvPr>
        </p:nvSpPr>
        <p:spPr>
          <a:xfrm>
            <a:off x="381000" y="685800"/>
            <a:ext cx="6096000" cy="3429000"/>
          </a:xfrm>
          <a:prstGeom prst="rect">
            <a:avLst/>
          </a:prstGeom>
        </p:spPr>
        <p:txBody>
          <a:bodyPr/>
          <a:lstStyle/>
          <a:p>
            <a:endParaRPr/>
          </a:p>
        </p:txBody>
      </p:sp>
      <p:sp>
        <p:nvSpPr>
          <p:cNvPr id="2814" name="Shape 281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 name="Shape 2874"/>
          <p:cNvSpPr>
            <a:spLocks noGrp="1" noRot="1" noChangeAspect="1"/>
          </p:cNvSpPr>
          <p:nvPr>
            <p:ph type="sldImg"/>
          </p:nvPr>
        </p:nvSpPr>
        <p:spPr>
          <a:xfrm>
            <a:off x="381000" y="685800"/>
            <a:ext cx="6096000" cy="3429000"/>
          </a:xfrm>
          <a:prstGeom prst="rect">
            <a:avLst/>
          </a:prstGeom>
        </p:spPr>
        <p:txBody>
          <a:bodyPr/>
          <a:lstStyle/>
          <a:p>
            <a:endParaRPr/>
          </a:p>
        </p:txBody>
      </p:sp>
      <p:sp>
        <p:nvSpPr>
          <p:cNvPr id="2875" name="Shape 287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 name="Shape 2935"/>
          <p:cNvSpPr>
            <a:spLocks noGrp="1" noRot="1" noChangeAspect="1"/>
          </p:cNvSpPr>
          <p:nvPr>
            <p:ph type="sldImg"/>
          </p:nvPr>
        </p:nvSpPr>
        <p:spPr>
          <a:xfrm>
            <a:off x="381000" y="685800"/>
            <a:ext cx="6096000" cy="3429000"/>
          </a:xfrm>
          <a:prstGeom prst="rect">
            <a:avLst/>
          </a:prstGeom>
        </p:spPr>
        <p:txBody>
          <a:bodyPr/>
          <a:lstStyle/>
          <a:p>
            <a:endParaRPr/>
          </a:p>
        </p:txBody>
      </p:sp>
      <p:sp>
        <p:nvSpPr>
          <p:cNvPr id="2936" name="Shape 293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6" name="Shape 29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97" name="Shape 29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0989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7" name="Shape 3057"/>
          <p:cNvSpPr>
            <a:spLocks noGrp="1" noRot="1" noChangeAspect="1"/>
          </p:cNvSpPr>
          <p:nvPr>
            <p:ph type="sldImg"/>
          </p:nvPr>
        </p:nvSpPr>
        <p:spPr>
          <a:xfrm>
            <a:off x="381000" y="685800"/>
            <a:ext cx="6096000" cy="3429000"/>
          </a:xfrm>
          <a:prstGeom prst="rect">
            <a:avLst/>
          </a:prstGeom>
        </p:spPr>
        <p:txBody>
          <a:bodyPr/>
          <a:lstStyle/>
          <a:p>
            <a:endParaRPr/>
          </a:p>
        </p:txBody>
      </p:sp>
      <p:sp>
        <p:nvSpPr>
          <p:cNvPr id="3058" name="Shape 305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8" name="Shape 31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19" name="Shape 31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With the front sampling and restricted sampling, we can perform sub circuit sampling and parameter training for many steps.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6" name="Shape 3286"/>
          <p:cNvSpPr>
            <a:spLocks noGrp="1" noRot="1" noChangeAspect="1"/>
          </p:cNvSpPr>
          <p:nvPr>
            <p:ph type="sldImg"/>
          </p:nvPr>
        </p:nvSpPr>
        <p:spPr>
          <a:xfrm>
            <a:off x="381000" y="685800"/>
            <a:ext cx="6096000" cy="3429000"/>
          </a:xfrm>
          <a:prstGeom prst="rect">
            <a:avLst/>
          </a:prstGeom>
        </p:spPr>
        <p:txBody>
          <a:bodyPr/>
          <a:lstStyle/>
          <a:p>
            <a:endParaRPr/>
          </a:p>
        </p:txBody>
      </p:sp>
      <p:sp>
        <p:nvSpPr>
          <p:cNvPr id="3287" name="Shape 32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6" name="Shape 3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307" name="Shape 33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we show the reliability of supercircut. The x-axis is SubCircuit Performance with Inherted Parameters from SuperCircuit, y-axis is SubCircuit Performance trained from Scratch. We can see a clear positive correlation between them with a spearman correlation around 0.8. so the inherited parameters are reliable enough to indicate the final performance.</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2" name="Shape 3312"/>
          <p:cNvSpPr>
            <a:spLocks noGrp="1" noRot="1" noChangeAspect="1"/>
          </p:cNvSpPr>
          <p:nvPr>
            <p:ph type="sldImg"/>
          </p:nvPr>
        </p:nvSpPr>
        <p:spPr>
          <a:xfrm>
            <a:off x="381000" y="685800"/>
            <a:ext cx="6096000" cy="3429000"/>
          </a:xfrm>
          <a:prstGeom prst="rect">
            <a:avLst/>
          </a:prstGeom>
        </p:spPr>
        <p:txBody>
          <a:bodyPr/>
          <a:lstStyle/>
          <a:p>
            <a:endParaRPr/>
          </a:p>
        </p:txBody>
      </p:sp>
      <p:sp>
        <p:nvSpPr>
          <p:cNvPr id="3313" name="Shape 33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obtain the trained super circuit and enter the next step</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9" name="Shape 3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320" name="Shape 332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use the super circuit to perform efficient noise-adaptive search of sub circuit architecture and qubit mapping on target device such as IBMQ Yorktown.</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2" name="Shape 3402"/>
          <p:cNvSpPr>
            <a:spLocks noGrp="1" noRot="1" noChangeAspect="1"/>
          </p:cNvSpPr>
          <p:nvPr>
            <p:ph type="sldImg"/>
          </p:nvPr>
        </p:nvSpPr>
        <p:spPr>
          <a:xfrm>
            <a:off x="381000" y="685800"/>
            <a:ext cx="6096000" cy="3429000"/>
          </a:xfrm>
          <a:prstGeom prst="rect">
            <a:avLst/>
          </a:prstGeom>
        </p:spPr>
        <p:txBody>
          <a:bodyPr/>
          <a:lstStyle/>
          <a:p>
            <a:endParaRPr/>
          </a:p>
        </p:txBody>
      </p:sp>
      <p:sp>
        <p:nvSpPr>
          <p:cNvPr id="3403" name="Shape 340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use the evolution search as the optimization engine. In one iteration, it generates sub circuit architecture and qubit mapping pairs. Those pairs are then evaluated. The parameters are inherited from super circuit with no need for training, then the performance is simulated with noise model or directly run on real QC devices. Here is where the noise information is involved. </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7" name="Shape 348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8" name="Shape 34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performance is then sent back to the evolutionary search engine and the pairs with high performance are selected as parents and new population is generated by mutation and crossover.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After multiple iterations, we can obtain the searched sub circuit architecture and qubit mapping, so we can train the sub circuit from scratch. </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6" name="Shape 3506"/>
          <p:cNvSpPr>
            <a:spLocks noGrp="1" noRot="1" noChangeAspect="1"/>
          </p:cNvSpPr>
          <p:nvPr>
            <p:ph type="sldImg"/>
          </p:nvPr>
        </p:nvSpPr>
        <p:spPr>
          <a:xfrm>
            <a:off x="381000" y="685800"/>
            <a:ext cx="6096000" cy="3429000"/>
          </a:xfrm>
          <a:prstGeom prst="rect">
            <a:avLst/>
          </a:prstGeom>
        </p:spPr>
        <p:txBody>
          <a:bodyPr/>
          <a:lstStyle/>
          <a:p>
            <a:endParaRPr/>
          </a:p>
        </p:txBody>
      </p:sp>
      <p:sp>
        <p:nvSpPr>
          <p:cNvPr id="3507" name="Shape 35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can further perform the iterative quantum gate pruning on the trained sub circuit.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156566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0" name="Shape 3560"/>
          <p:cNvSpPr>
            <a:spLocks noGrp="1" noRot="1" noChangeAspect="1"/>
          </p:cNvSpPr>
          <p:nvPr>
            <p:ph type="sldImg"/>
          </p:nvPr>
        </p:nvSpPr>
        <p:spPr>
          <a:xfrm>
            <a:off x="381000" y="685800"/>
            <a:ext cx="6096000" cy="3429000"/>
          </a:xfrm>
          <a:prstGeom prst="rect">
            <a:avLst/>
          </a:prstGeom>
        </p:spPr>
        <p:txBody>
          <a:bodyPr/>
          <a:lstStyle/>
          <a:p>
            <a:endParaRPr/>
          </a:p>
        </p:txBody>
      </p:sp>
      <p:sp>
        <p:nvSpPr>
          <p:cNvPr id="3561" name="Shape 356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Specifically, since some gates contain parameters very close to zero, they have small impact to the results. Therefore, we can iteratively prune small-magnitude gates and fine-tune the remaining gate parameters like this.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5" name="Shape 3615"/>
          <p:cNvSpPr>
            <a:spLocks noGrp="1" noRot="1" noChangeAspect="1"/>
          </p:cNvSpPr>
          <p:nvPr>
            <p:ph type="sldImg"/>
          </p:nvPr>
        </p:nvSpPr>
        <p:spPr>
          <a:xfrm>
            <a:off x="381000" y="685800"/>
            <a:ext cx="6096000" cy="3429000"/>
          </a:xfrm>
          <a:prstGeom prst="rect">
            <a:avLst/>
          </a:prstGeom>
        </p:spPr>
        <p:txBody>
          <a:bodyPr/>
          <a:lstStyle/>
          <a:p>
            <a:endParaRPr/>
          </a:p>
        </p:txBody>
      </p:sp>
      <p:sp>
        <p:nvSpPr>
          <p:cNvPr id="3616" name="Shape 361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3" name="Shape 3673"/>
          <p:cNvSpPr>
            <a:spLocks noGrp="1" noRot="1" noChangeAspect="1"/>
          </p:cNvSpPr>
          <p:nvPr>
            <p:ph type="sldImg"/>
          </p:nvPr>
        </p:nvSpPr>
        <p:spPr>
          <a:xfrm>
            <a:off x="381000" y="685800"/>
            <a:ext cx="6096000" cy="3429000"/>
          </a:xfrm>
          <a:prstGeom prst="rect">
            <a:avLst/>
          </a:prstGeom>
        </p:spPr>
        <p:txBody>
          <a:bodyPr/>
          <a:lstStyle/>
          <a:p>
            <a:endParaRPr/>
          </a:p>
        </p:txBody>
      </p:sp>
      <p:sp>
        <p:nvSpPr>
          <p:cNvPr id="3674" name="Shape 36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4" name="Shape 3734"/>
          <p:cNvSpPr>
            <a:spLocks noGrp="1" noRot="1" noChangeAspect="1"/>
          </p:cNvSpPr>
          <p:nvPr>
            <p:ph type="sldImg"/>
          </p:nvPr>
        </p:nvSpPr>
        <p:spPr>
          <a:xfrm>
            <a:off x="381000" y="685800"/>
            <a:ext cx="6096000" cy="3429000"/>
          </a:xfrm>
          <a:prstGeom prst="rect">
            <a:avLst/>
          </a:prstGeom>
        </p:spPr>
        <p:txBody>
          <a:bodyPr/>
          <a:lstStyle/>
          <a:p>
            <a:endParaRPr/>
          </a:p>
        </p:txBody>
      </p:sp>
      <p:sp>
        <p:nvSpPr>
          <p:cNvPr id="3735" name="Shape 373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1" name="Shape 3801"/>
          <p:cNvSpPr>
            <a:spLocks noGrp="1" noRot="1" noChangeAspect="1"/>
          </p:cNvSpPr>
          <p:nvPr>
            <p:ph type="sldImg"/>
          </p:nvPr>
        </p:nvSpPr>
        <p:spPr>
          <a:xfrm>
            <a:off x="381000" y="685800"/>
            <a:ext cx="6096000" cy="3429000"/>
          </a:xfrm>
          <a:prstGeom prst="rect">
            <a:avLst/>
          </a:prstGeom>
        </p:spPr>
        <p:txBody>
          <a:bodyPr/>
          <a:lstStyle/>
          <a:p>
            <a:endParaRPr/>
          </a:p>
        </p:txBody>
      </p:sp>
      <p:sp>
        <p:nvSpPr>
          <p:cNvPr id="3802" name="Shape 38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7" name="Shape 3807"/>
          <p:cNvSpPr>
            <a:spLocks noGrp="1" noRot="1" noChangeAspect="1"/>
          </p:cNvSpPr>
          <p:nvPr>
            <p:ph type="sldImg"/>
          </p:nvPr>
        </p:nvSpPr>
        <p:spPr>
          <a:xfrm>
            <a:off x="381000" y="685800"/>
            <a:ext cx="6096000" cy="3429000"/>
          </a:xfrm>
          <a:prstGeom prst="rect">
            <a:avLst/>
          </a:prstGeom>
        </p:spPr>
        <p:txBody>
          <a:bodyPr/>
          <a:lstStyle/>
          <a:p>
            <a:endParaRPr/>
          </a:p>
        </p:txBody>
      </p:sp>
      <p:sp>
        <p:nvSpPr>
          <p:cNvPr id="3808" name="Shape 380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benchmarks, we use classification tasks for QML, including MNIST, fashion mnist and vowel. For VQE, we use five molecules. We run the experiments on IBMQ devices, with 5 to 65 qubits and 8 to 128 quantum volume.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 name="Shape 3814"/>
          <p:cNvSpPr>
            <a:spLocks noGrp="1" noRot="1" noChangeAspect="1"/>
          </p:cNvSpPr>
          <p:nvPr>
            <p:ph type="sldImg"/>
          </p:nvPr>
        </p:nvSpPr>
        <p:spPr>
          <a:xfrm>
            <a:off x="381000" y="685800"/>
            <a:ext cx="6096000" cy="3429000"/>
          </a:xfrm>
          <a:prstGeom prst="rect">
            <a:avLst/>
          </a:prstGeom>
        </p:spPr>
        <p:txBody>
          <a:bodyPr/>
          <a:lstStyle/>
          <a:p>
            <a:endParaRPr/>
          </a:p>
        </p:txBody>
      </p:sp>
      <p:sp>
        <p:nvSpPr>
          <p:cNvPr id="3815" name="Shape 38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Quantum neural network benchmarks are used to perform classification tasks. For example, we can use rotation gates to encode classical pixels to quantum states, then trainable quantum layers can be trained from task. The measurement obtains classical outputs from quantum states and the final softmax output classification probability.</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2" name="Shape 3822"/>
          <p:cNvSpPr>
            <a:spLocks noGrp="1" noRot="1" noChangeAspect="1"/>
          </p:cNvSpPr>
          <p:nvPr>
            <p:ph type="sldImg"/>
          </p:nvPr>
        </p:nvSpPr>
        <p:spPr>
          <a:xfrm>
            <a:off x="381000" y="685800"/>
            <a:ext cx="6096000" cy="3429000"/>
          </a:xfrm>
          <a:prstGeom prst="rect">
            <a:avLst/>
          </a:prstGeom>
        </p:spPr>
        <p:txBody>
          <a:bodyPr/>
          <a:lstStyle/>
          <a:p>
            <a:endParaRPr/>
          </a:p>
        </p:txBody>
      </p:sp>
      <p:sp>
        <p:nvSpPr>
          <p:cNvPr id="3823" name="Shape 382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variational quantum eigensolver finds the ground state energy of molecule Hamiltonian. The PQC are used to prepare quantum states, and the measurement basis are obtained according to the target molecule. </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1" name="Shape 3841"/>
          <p:cNvSpPr>
            <a:spLocks noGrp="1" noRot="1" noChangeAspect="1"/>
          </p:cNvSpPr>
          <p:nvPr>
            <p:ph type="sldImg"/>
          </p:nvPr>
        </p:nvSpPr>
        <p:spPr>
          <a:xfrm>
            <a:off x="381000" y="685800"/>
            <a:ext cx="6096000" cy="3429000"/>
          </a:xfrm>
          <a:prstGeom prst="rect">
            <a:avLst/>
          </a:prstGeom>
        </p:spPr>
        <p:txBody>
          <a:bodyPr/>
          <a:lstStyle/>
          <a:p>
            <a:endParaRPr/>
          </a:p>
        </p:txBody>
      </p:sp>
      <p:sp>
        <p:nvSpPr>
          <p:cNvPr id="3842" name="Shape 384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Firstly the figure shows the number of parameters vs the measurement accuracy of MNIST4 on ibmq Yorktown machine. The baselines are human design and evolutionary search with no noise information. We can see that QuantumNAS delays the accuracy peak, enables more circuit parameters. Therefore under the same number of parameter, QuantumNAS can bring opt 38% accuracy boost.</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4" name="Shape 385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5" name="Shape 385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VQE tasks, QuantumNAS can obtain expectation value closer to the optimal number than UCCSD and other baselines.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23224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3" name="Shape 3863"/>
          <p:cNvSpPr>
            <a:spLocks noGrp="1" noRot="1" noChangeAspect="1"/>
          </p:cNvSpPr>
          <p:nvPr>
            <p:ph type="sldImg"/>
          </p:nvPr>
        </p:nvSpPr>
        <p:spPr>
          <a:xfrm>
            <a:off x="381000" y="685800"/>
            <a:ext cx="6096000" cy="3429000"/>
          </a:xfrm>
          <a:prstGeom prst="rect">
            <a:avLst/>
          </a:prstGeom>
        </p:spPr>
        <p:txBody>
          <a:bodyPr/>
          <a:lstStyle/>
          <a:p>
            <a:endParaRPr/>
          </a:p>
        </p:txBody>
      </p:sp>
      <p:sp>
        <p:nvSpPr>
          <p:cNvPr id="3864" name="Shape 386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 the challenging 10 classification tasks, the baseline can only provides less than 15% accuracy which is 5% larger than random guess. while the quantumnas can improves accuracy to 32%.</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1" name="Shape 3871"/>
          <p:cNvSpPr>
            <a:spLocks noGrp="1" noRot="1" noChangeAspect="1"/>
          </p:cNvSpPr>
          <p:nvPr>
            <p:ph type="sldImg"/>
          </p:nvPr>
        </p:nvSpPr>
        <p:spPr>
          <a:xfrm>
            <a:off x="381000" y="685800"/>
            <a:ext cx="6096000" cy="3429000"/>
          </a:xfrm>
          <a:prstGeom prst="rect">
            <a:avLst/>
          </a:prstGeom>
        </p:spPr>
        <p:txBody>
          <a:bodyPr/>
          <a:lstStyle/>
          <a:p>
            <a:endParaRPr/>
          </a:p>
        </p:txBody>
      </p:sp>
      <p:sp>
        <p:nvSpPr>
          <p:cNvPr id="3872" name="Shape 387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also show the individual effect of quantum gate pruning on MNIST-4 task. The pruning can improve the accuracy for divers design spaces by 3% on average.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 name="Shape 3888"/>
          <p:cNvSpPr>
            <a:spLocks noGrp="1" noRot="1" noChangeAspect="1"/>
          </p:cNvSpPr>
          <p:nvPr>
            <p:ph type="sldImg"/>
          </p:nvPr>
        </p:nvSpPr>
        <p:spPr>
          <a:xfrm>
            <a:off x="381000" y="685800"/>
            <a:ext cx="6096000" cy="3429000"/>
          </a:xfrm>
          <a:prstGeom prst="rect">
            <a:avLst/>
          </a:prstGeom>
        </p:spPr>
        <p:txBody>
          <a:bodyPr/>
          <a:lstStyle/>
          <a:p>
            <a:endParaRPr/>
          </a:p>
        </p:txBody>
      </p:sp>
      <p:sp>
        <p:nvSpPr>
          <p:cNvPr id="3889" name="Shape 388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table here shows the time cost of each step on one Nvidia titan rtf 2080 ti gpu. With the quantumnas method, we can reduce the search cost from over 800 gpu hours to 4.5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want to emphasize that the whole pipeline of quantumnas can be performed on real quantum machine. super circuit and sub circuit training can be done with parameter shift. </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8928355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04999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829614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47013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61432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4665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805806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s://torchquantum.org/" TargetMode="Externa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torchquantum.org/" TargetMode="External"/><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Top Bulle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369E1B-A942-3F41-E539-6910DB106336}"/>
              </a:ext>
            </a:extLst>
          </p:cNvPr>
          <p:cNvPicPr>
            <a:picLocks noChangeAspect="1"/>
          </p:cNvPicPr>
          <p:nvPr userDrawn="1"/>
        </p:nvPicPr>
        <p:blipFill>
          <a:blip r:embed="rId2"/>
          <a:stretch>
            <a:fillRect/>
          </a:stretch>
        </p:blipFill>
        <p:spPr>
          <a:xfrm>
            <a:off x="22365489" y="12426997"/>
            <a:ext cx="1725456" cy="1169476"/>
          </a:xfrm>
          <a:prstGeom prst="rect">
            <a:avLst/>
          </a:prstGeom>
        </p:spPr>
      </p:pic>
      <p:sp>
        <p:nvSpPr>
          <p:cNvPr id="1089"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090"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091" name="Image" descr="Image"/>
          <p:cNvPicPr>
            <a:picLocks noChangeAspect="1"/>
          </p:cNvPicPr>
          <p:nvPr userDrawn="1"/>
        </p:nvPicPr>
        <p:blipFill>
          <a:blip r:embed="rId3"/>
          <a:stretch>
            <a:fillRect/>
          </a:stretch>
        </p:blipFill>
        <p:spPr>
          <a:xfrm>
            <a:off x="38807" y="12507935"/>
            <a:ext cx="2793688" cy="1183604"/>
          </a:xfrm>
          <a:prstGeom prst="rect">
            <a:avLst/>
          </a:prstGeom>
          <a:ln w="12700">
            <a:miter lim="400000"/>
          </a:ln>
        </p:spPr>
      </p:pic>
      <p:sp>
        <p:nvSpPr>
          <p:cNvPr id="1092"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4E423E29-9D8B-F348-8307-1779F705C125}"/>
              </a:ext>
            </a:extLst>
          </p:cNvPr>
          <p:cNvPicPr>
            <a:picLocks noChangeAspect="1"/>
          </p:cNvPicPr>
          <p:nvPr userDrawn="1"/>
        </p:nvPicPr>
        <p:blipFill>
          <a:blip r:embed="rId4"/>
          <a:srcRect l="24234"/>
          <a:stretch>
            <a:fillRect/>
          </a:stretch>
        </p:blipFill>
        <p:spPr>
          <a:xfrm>
            <a:off x="18573083" y="13009986"/>
            <a:ext cx="3672720" cy="577441"/>
          </a:xfrm>
          <a:prstGeom prst="rect">
            <a:avLst/>
          </a:prstGeom>
          <a:ln w="12700">
            <a:miter lim="400000"/>
          </a:ln>
        </p:spPr>
      </p:pic>
      <p:pic>
        <p:nvPicPr>
          <p:cNvPr id="3" name="Image" descr="Image">
            <a:extLst>
              <a:ext uri="{FF2B5EF4-FFF2-40B4-BE49-F238E27FC236}">
                <a16:creationId xmlns:a16="http://schemas.microsoft.com/office/drawing/2014/main" id="{F9975E71-2F7A-496F-CEA8-899DCEA42F6C}"/>
              </a:ext>
            </a:extLst>
          </p:cNvPr>
          <p:cNvPicPr>
            <a:picLocks noChangeAspect="1"/>
          </p:cNvPicPr>
          <p:nvPr userDrawn="1"/>
        </p:nvPicPr>
        <p:blipFill>
          <a:blip r:embed="rId4"/>
          <a:srcRect r="75550"/>
          <a:stretch>
            <a:fillRect/>
          </a:stretch>
        </p:blipFill>
        <p:spPr>
          <a:xfrm>
            <a:off x="17459191" y="13009986"/>
            <a:ext cx="1184401" cy="577441"/>
          </a:xfrm>
          <a:prstGeom prst="rect">
            <a:avLst/>
          </a:prstGeom>
          <a:ln w="12700">
            <a:miter lim="400000"/>
          </a:ln>
        </p:spPr>
      </p:pic>
      <p:sp>
        <p:nvSpPr>
          <p:cNvPr id="4" name="TextBox 3">
            <a:extLst>
              <a:ext uri="{FF2B5EF4-FFF2-40B4-BE49-F238E27FC236}">
                <a16:creationId xmlns:a16="http://schemas.microsoft.com/office/drawing/2014/main" id="{B5148547-3295-DF90-AFE7-ACAE8FE6DD6F}"/>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5"/>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Top&amp;Bottom Bullet">
    <p:spTree>
      <p:nvGrpSpPr>
        <p:cNvPr id="1" name=""/>
        <p:cNvGrpSpPr/>
        <p:nvPr/>
      </p:nvGrpSpPr>
      <p:grpSpPr>
        <a:xfrm>
          <a:off x="0" y="0"/>
          <a:ext cx="0" cy="0"/>
          <a:chOff x="0" y="0"/>
          <a:chExt cx="0" cy="0"/>
        </a:xfrm>
      </p:grpSpPr>
      <p:sp>
        <p:nvSpPr>
          <p:cNvPr id="1102"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103" name="Body Level One"/>
          <p:cNvSpPr txBox="1">
            <a:spLocks noGrp="1"/>
          </p:cNvSpPr>
          <p:nvPr>
            <p:ph type="body" sz="quarter" idx="21" hasCustomPrompt="1"/>
          </p:nvPr>
        </p:nvSpPr>
        <p:spPr>
          <a:xfrm>
            <a:off x="1219559" y="11586174"/>
            <a:ext cx="21944882" cy="889691"/>
          </a:xfrm>
          <a:prstGeom prst="rect">
            <a:avLst/>
          </a:prstGeom>
        </p:spPr>
        <p:txBody>
          <a:bodyPr/>
          <a:lstStyle>
            <a:lvl1pPr marL="508000" indent="-508000">
              <a:lnSpc>
                <a:spcPct val="120000"/>
              </a:lnSpc>
              <a:buClrTx/>
              <a:buSzPct val="123000"/>
              <a:buChar char="•"/>
              <a:defRPr sz="4000" spc="0">
                <a:latin typeface="+mn-lt"/>
                <a:ea typeface="+mn-ea"/>
                <a:cs typeface="+mn-cs"/>
                <a:sym typeface="Arial"/>
              </a:defRPr>
            </a:lvl1pPr>
          </a:lstStyle>
          <a:p>
            <a:r>
              <a:t>Bottom bullets</a:t>
            </a:r>
          </a:p>
        </p:txBody>
      </p:sp>
      <p:sp>
        <p:nvSpPr>
          <p:cNvPr id="1104"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105" name="Image" descr="Image"/>
          <p:cNvPicPr>
            <a:picLocks noChangeAspect="1"/>
          </p:cNvPicPr>
          <p:nvPr/>
        </p:nvPicPr>
        <p:blipFill>
          <a:blip r:embed="rId2"/>
          <a:stretch>
            <a:fillRect/>
          </a:stretch>
        </p:blipFill>
        <p:spPr>
          <a:xfrm>
            <a:off x="38807" y="12507935"/>
            <a:ext cx="2793688" cy="1183604"/>
          </a:xfrm>
          <a:prstGeom prst="rect">
            <a:avLst/>
          </a:prstGeom>
          <a:ln w="12700">
            <a:miter lim="400000"/>
          </a:ln>
        </p:spPr>
      </p:pic>
      <p:sp>
        <p:nvSpPr>
          <p:cNvPr id="1106"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sp>
        <p:nvSpPr>
          <p:cNvPr id="4" name="TextBox 3">
            <a:extLst>
              <a:ext uri="{FF2B5EF4-FFF2-40B4-BE49-F238E27FC236}">
                <a16:creationId xmlns:a16="http://schemas.microsoft.com/office/drawing/2014/main" id="{5CD6AE65-77EB-A0C1-894B-FA220A8EA57D}"/>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3"/>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pic>
        <p:nvPicPr>
          <p:cNvPr id="5" name="Picture 4">
            <a:extLst>
              <a:ext uri="{FF2B5EF4-FFF2-40B4-BE49-F238E27FC236}">
                <a16:creationId xmlns:a16="http://schemas.microsoft.com/office/drawing/2014/main" id="{829FDBED-513F-3208-4910-AE642908DA5B}"/>
              </a:ext>
            </a:extLst>
          </p:cNvPr>
          <p:cNvPicPr>
            <a:picLocks noChangeAspect="1"/>
          </p:cNvPicPr>
          <p:nvPr userDrawn="1"/>
        </p:nvPicPr>
        <p:blipFill>
          <a:blip r:embed="rId4"/>
          <a:stretch>
            <a:fillRect/>
          </a:stretch>
        </p:blipFill>
        <p:spPr>
          <a:xfrm>
            <a:off x="22365489" y="12426997"/>
            <a:ext cx="1725456" cy="1169476"/>
          </a:xfrm>
          <a:prstGeom prst="rect">
            <a:avLst/>
          </a:prstGeom>
        </p:spPr>
      </p:pic>
      <p:pic>
        <p:nvPicPr>
          <p:cNvPr id="8" name="Image" descr="Image">
            <a:extLst>
              <a:ext uri="{FF2B5EF4-FFF2-40B4-BE49-F238E27FC236}">
                <a16:creationId xmlns:a16="http://schemas.microsoft.com/office/drawing/2014/main" id="{7D24352A-5530-928E-6637-6F2830131874}"/>
              </a:ext>
            </a:extLst>
          </p:cNvPr>
          <p:cNvPicPr>
            <a:picLocks noChangeAspect="1"/>
          </p:cNvPicPr>
          <p:nvPr userDrawn="1"/>
        </p:nvPicPr>
        <p:blipFill>
          <a:blip r:embed="rId5"/>
          <a:srcRect l="24234"/>
          <a:stretch>
            <a:fillRect/>
          </a:stretch>
        </p:blipFill>
        <p:spPr>
          <a:xfrm>
            <a:off x="18573083" y="13009986"/>
            <a:ext cx="3672720" cy="577441"/>
          </a:xfrm>
          <a:prstGeom prst="rect">
            <a:avLst/>
          </a:prstGeom>
          <a:ln w="12700">
            <a:miter lim="400000"/>
          </a:ln>
        </p:spPr>
      </p:pic>
      <p:pic>
        <p:nvPicPr>
          <p:cNvPr id="9" name="Image" descr="Image">
            <a:extLst>
              <a:ext uri="{FF2B5EF4-FFF2-40B4-BE49-F238E27FC236}">
                <a16:creationId xmlns:a16="http://schemas.microsoft.com/office/drawing/2014/main" id="{47DB35CD-F31C-19C0-86A1-5A8359BAEE0B}"/>
              </a:ext>
            </a:extLst>
          </p:cNvPr>
          <p:cNvPicPr>
            <a:picLocks noChangeAspect="1"/>
          </p:cNvPicPr>
          <p:nvPr userDrawn="1"/>
        </p:nvPicPr>
        <p:blipFill>
          <a:blip r:embed="rId5"/>
          <a:srcRect r="75550"/>
          <a:stretch>
            <a:fillRect/>
          </a:stretch>
        </p:blipFill>
        <p:spPr>
          <a:xfrm>
            <a:off x="17459191" y="13009986"/>
            <a:ext cx="1184401" cy="577441"/>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E78B2F33-DAA9-1499-FD91-AC980C60F1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570"/>
            <a:ext cx="24384000" cy="13708860"/>
          </a:xfrm>
          <a:prstGeom prst="rect">
            <a:avLst/>
          </a:prstGeom>
        </p:spPr>
      </p:pic>
      <p:sp>
        <p:nvSpPr>
          <p:cNvPr id="2" name="Title 1">
            <a:extLst>
              <a:ext uri="{FF2B5EF4-FFF2-40B4-BE49-F238E27FC236}">
                <a16:creationId xmlns:a16="http://schemas.microsoft.com/office/drawing/2014/main" id="{429F54D5-A4B8-44F1-B7E3-5F69EA22E235}"/>
              </a:ext>
            </a:extLst>
          </p:cNvPr>
          <p:cNvSpPr>
            <a:spLocks noGrp="1"/>
          </p:cNvSpPr>
          <p:nvPr>
            <p:ph type="ctrTitle"/>
          </p:nvPr>
        </p:nvSpPr>
        <p:spPr>
          <a:xfrm>
            <a:off x="3048000" y="4007994"/>
            <a:ext cx="18288000" cy="4775200"/>
          </a:xfrm>
        </p:spPr>
        <p:txBody>
          <a:bodyPr anchor="b"/>
          <a:lstStyle>
            <a:lvl1pPr algn="ctr">
              <a:defRPr sz="12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BADE19EC-7263-4CE8-B170-3CC09EC0433A}"/>
              </a:ext>
            </a:extLst>
          </p:cNvPr>
          <p:cNvSpPr>
            <a:spLocks noGrp="1"/>
          </p:cNvSpPr>
          <p:nvPr>
            <p:ph type="subTitle" idx="1"/>
          </p:nvPr>
        </p:nvSpPr>
        <p:spPr>
          <a:xfrm>
            <a:off x="3048000" y="8967344"/>
            <a:ext cx="18288000" cy="3311524"/>
          </a:xfrm>
        </p:spPr>
        <p:txBody>
          <a:bodyPr/>
          <a:lstStyle>
            <a:lvl1pPr marL="0" indent="0" algn="ctr">
              <a:buNone/>
              <a:defRPr sz="4800">
                <a:solidFill>
                  <a:schemeClr val="bg1">
                    <a:lumMod val="85000"/>
                  </a:schemeClr>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4" name="Date Placeholder 3">
            <a:extLst>
              <a:ext uri="{FF2B5EF4-FFF2-40B4-BE49-F238E27FC236}">
                <a16:creationId xmlns:a16="http://schemas.microsoft.com/office/drawing/2014/main" id="{67BF36B3-F493-45E3-8184-179FD3513B66}"/>
              </a:ext>
            </a:extLst>
          </p:cNvPr>
          <p:cNvSpPr>
            <a:spLocks noGrp="1"/>
          </p:cNvSpPr>
          <p:nvPr>
            <p:ph type="dt" sz="half" idx="10"/>
          </p:nvPr>
        </p:nvSpPr>
        <p:spPr/>
        <p:txBody>
          <a:bodyPr/>
          <a:lstStyle/>
          <a:p>
            <a:fld id="{EF7C42F3-8D11-48F3-A250-3DE13B28E698}" type="datetimeFigureOut">
              <a:rPr lang="en-US" smtClean="0"/>
              <a:t>11/2/22</a:t>
            </a:fld>
            <a:endParaRPr lang="en-US"/>
          </a:p>
        </p:txBody>
      </p:sp>
      <p:sp>
        <p:nvSpPr>
          <p:cNvPr id="5" name="Footer Placeholder 4">
            <a:extLst>
              <a:ext uri="{FF2B5EF4-FFF2-40B4-BE49-F238E27FC236}">
                <a16:creationId xmlns:a16="http://schemas.microsoft.com/office/drawing/2014/main" id="{7DA35C8E-FD4F-4A40-AF2E-071CBBBED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8F3DF6-2DBE-4BE6-B298-FBBC8FE583A1}"/>
              </a:ext>
            </a:extLst>
          </p:cNvPr>
          <p:cNvSpPr>
            <a:spLocks noGrp="1"/>
          </p:cNvSpPr>
          <p:nvPr>
            <p:ph type="sldNum" sz="quarter" idx="12"/>
          </p:nvPr>
        </p:nvSpPr>
        <p:spPr/>
        <p:txBody>
          <a:bodyPr/>
          <a:lstStyle/>
          <a:p>
            <a:fld id="{3B262475-B39C-4809-B838-6955B4973FE0}" type="slidenum">
              <a:rPr lang="en-US" smtClean="0"/>
              <a:t>‹#›</a:t>
            </a:fld>
            <a:endParaRPr lang="en-US"/>
          </a:p>
        </p:txBody>
      </p:sp>
      <p:pic>
        <p:nvPicPr>
          <p:cNvPr id="11" name="Picture 10" descr="Text&#10;&#10;Description automatically generated">
            <a:extLst>
              <a:ext uri="{FF2B5EF4-FFF2-40B4-BE49-F238E27FC236}">
                <a16:creationId xmlns:a16="http://schemas.microsoft.com/office/drawing/2014/main" id="{4A32F2AF-3D0C-0763-4C07-5BB445D243C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57846" y="1308500"/>
            <a:ext cx="6529752" cy="4531324"/>
          </a:xfrm>
          <a:prstGeom prst="rect">
            <a:avLst/>
          </a:prstGeom>
        </p:spPr>
      </p:pic>
    </p:spTree>
    <p:extLst>
      <p:ext uri="{BB962C8B-B14F-4D97-AF65-F5344CB8AC3E}">
        <p14:creationId xmlns:p14="http://schemas.microsoft.com/office/powerpoint/2010/main" val="27710555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 descr="Image"/>
          <p:cNvPicPr>
            <a:picLocks noChangeAspect="1"/>
          </p:cNvPicPr>
          <p:nvPr userDrawn="1"/>
        </p:nvPicPr>
        <p:blipFill>
          <a:blip r:embed="rId5"/>
          <a:srcRect r="75550"/>
          <a:stretch>
            <a:fillRect/>
          </a:stretch>
        </p:blipFill>
        <p:spPr>
          <a:xfrm>
            <a:off x="623879" y="12897719"/>
            <a:ext cx="1184401" cy="577441"/>
          </a:xfrm>
          <a:prstGeom prst="rect">
            <a:avLst/>
          </a:prstGeom>
          <a:ln w="12700">
            <a:miter lim="400000"/>
          </a:ln>
        </p:spPr>
      </p:pic>
      <p:sp>
        <p:nvSpPr>
          <p:cNvPr id="5" name="Title Text"/>
          <p:cNvSpPr txBox="1">
            <a:spLocks noGrp="1"/>
          </p:cNvSpPr>
          <p:nvPr>
            <p:ph type="title"/>
          </p:nvPr>
        </p:nvSpPr>
        <p:spPr>
          <a:xfrm>
            <a:off x="1219200" y="-323851"/>
            <a:ext cx="21945600" cy="3016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279" tIns="71279" rIns="71279" bIns="71279" anchor="ctr"/>
          <a:lstStyle/>
          <a:p>
            <a:r>
              <a:rPr dirty="0"/>
              <a:t>Title Text</a:t>
            </a:r>
          </a:p>
        </p:txBody>
      </p:sp>
      <p:sp>
        <p:nvSpPr>
          <p:cNvPr id="8" name="Body Level One…">
            <a:extLst>
              <a:ext uri="{FF2B5EF4-FFF2-40B4-BE49-F238E27FC236}">
                <a16:creationId xmlns:a16="http://schemas.microsoft.com/office/drawing/2014/main" id="{7ABD0548-0D23-D9CF-E7CD-90AEB9174F26}"/>
              </a:ext>
            </a:extLst>
          </p:cNvPr>
          <p:cNvSpPr txBox="1">
            <a:spLocks/>
          </p:cNvSpPr>
          <p:nvPr userDrawn="1"/>
        </p:nvSpPr>
        <p:spPr>
          <a:xfrm>
            <a:off x="1218959" y="2540000"/>
            <a:ext cx="21944882" cy="7954920"/>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a:t>Top Bullets</a:t>
            </a:r>
          </a:p>
          <a:p>
            <a:pPr lvl="1" hangingPunct="1"/>
            <a:endParaRPr lang="en-US"/>
          </a:p>
          <a:p>
            <a:pPr lvl="2" hangingPunct="1"/>
            <a:endParaRPr lang="en-US"/>
          </a:p>
          <a:p>
            <a:pPr lvl="3" hangingPunct="1"/>
            <a:endParaRPr lang="en-US"/>
          </a:p>
          <a:p>
            <a:pPr lvl="4" hangingPunct="1"/>
            <a:endParaRPr lang="en-US" dirty="0"/>
          </a:p>
        </p:txBody>
      </p:sp>
      <p:sp>
        <p:nvSpPr>
          <p:cNvPr id="9" name="Slide Number">
            <a:extLst>
              <a:ext uri="{FF2B5EF4-FFF2-40B4-BE49-F238E27FC236}">
                <a16:creationId xmlns:a16="http://schemas.microsoft.com/office/drawing/2014/main" id="{C555773E-7226-52DB-F28E-03C5EE08544B}"/>
              </a:ext>
            </a:extLst>
          </p:cNvPr>
          <p:cNvSpPr txBox="1">
            <a:spLocks noGrp="1"/>
          </p:cNvSpPr>
          <p:nvPr>
            <p:ph type="sldNum" sz="quarter" idx="4"/>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1A023611-AC0D-7EA3-0993-A2B6C00FBD44}"/>
              </a:ext>
            </a:extLst>
          </p:cNvPr>
          <p:cNvPicPr>
            <a:picLocks noChangeAspect="1"/>
          </p:cNvPicPr>
          <p:nvPr userDrawn="1"/>
        </p:nvPicPr>
        <p:blipFill>
          <a:blip r:embed="rId5"/>
          <a:srcRect l="24234"/>
          <a:stretch>
            <a:fillRect/>
          </a:stretch>
        </p:blipFill>
        <p:spPr>
          <a:xfrm>
            <a:off x="1737771" y="12897719"/>
            <a:ext cx="3672720" cy="577441"/>
          </a:xfrm>
          <a:prstGeom prst="rect">
            <a:avLst/>
          </a:prstGeom>
          <a:ln w="12700">
            <a:miter lim="400000"/>
          </a:ln>
        </p:spPr>
      </p:pic>
      <p:pic>
        <p:nvPicPr>
          <p:cNvPr id="4" name="Image" descr="Image">
            <a:extLst>
              <a:ext uri="{FF2B5EF4-FFF2-40B4-BE49-F238E27FC236}">
                <a16:creationId xmlns:a16="http://schemas.microsoft.com/office/drawing/2014/main" id="{15191D38-F4E8-4E21-755F-BACA84CE525F}"/>
              </a:ext>
            </a:extLst>
          </p:cNvPr>
          <p:cNvPicPr>
            <a:picLocks noChangeAspect="1"/>
          </p:cNvPicPr>
          <p:nvPr userDrawn="1"/>
        </p:nvPicPr>
        <p:blipFill>
          <a:blip r:embed="rId5"/>
          <a:srcRect r="75550"/>
          <a:stretch>
            <a:fillRect/>
          </a:stretch>
        </p:blipFill>
        <p:spPr>
          <a:xfrm>
            <a:off x="623879" y="12897719"/>
            <a:ext cx="1184401" cy="577441"/>
          </a:xfrm>
          <a:prstGeom prst="rect">
            <a:avLst/>
          </a:prstGeom>
          <a:ln w="12700">
            <a:miter lim="400000"/>
          </a:ln>
        </p:spPr>
      </p:pic>
      <p:sp>
        <p:nvSpPr>
          <p:cNvPr id="6" name="Footer Placeholder 5">
            <a:extLst>
              <a:ext uri="{FF2B5EF4-FFF2-40B4-BE49-F238E27FC236}">
                <a16:creationId xmlns:a16="http://schemas.microsoft.com/office/drawing/2014/main" id="{775543C0-0519-7368-0BCE-E5CA5469FA6B}"/>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7" name="Picture 6">
            <a:extLst>
              <a:ext uri="{FF2B5EF4-FFF2-40B4-BE49-F238E27FC236}">
                <a16:creationId xmlns:a16="http://schemas.microsoft.com/office/drawing/2014/main" id="{31B2603D-34BE-AB4F-BAA1-26E5C7845614}"/>
              </a:ext>
            </a:extLst>
          </p:cNvPr>
          <p:cNvPicPr>
            <a:picLocks noChangeAspect="1"/>
          </p:cNvPicPr>
          <p:nvPr userDrawn="1"/>
        </p:nvPicPr>
        <p:blipFill>
          <a:blip r:embed="rId6"/>
          <a:stretch>
            <a:fillRect/>
          </a:stretch>
        </p:blipFill>
        <p:spPr>
          <a:xfrm>
            <a:off x="22365489" y="12426997"/>
            <a:ext cx="1725456" cy="1169476"/>
          </a:xfrm>
          <a:prstGeom prst="rect">
            <a:avLst/>
          </a:prstGeom>
        </p:spPr>
      </p:pic>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Lst>
  <p:transition spd="med"/>
  <p:txStyles>
    <p:titleStyle>
      <a:lvl1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p:titleStyle>
    <p:bodyStyle>
      <a:lvl1pPr marL="431999" marR="0" indent="-3239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1pPr>
      <a:lvl2pPr marL="863999" marR="0" indent="-323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2pPr>
      <a:lvl3pPr marL="1295999" marR="0" indent="-2880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3pPr>
      <a:lvl4pPr marL="1727999" marR="0" indent="-215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4pPr>
      <a:lvl5pPr marL="2462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p:bodyStyle>
    <p:otherStyle>
      <a:lvl1pPr marL="0" marR="0" indent="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1pPr>
      <a:lvl2pPr marL="0" marR="0" indent="457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2pPr>
      <a:lvl3pPr marL="0" marR="0" indent="914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3pPr>
      <a:lvl4pPr marL="0" marR="0" indent="1371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4pPr>
      <a:lvl5pPr marL="0" marR="0" indent="18288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5pPr>
      <a:lvl6pPr marL="0" marR="0" indent="22860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6pPr>
      <a:lvl7pPr marL="0" marR="0" indent="2743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7pPr>
      <a:lvl8pPr marL="0" marR="0" indent="3200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8pPr>
      <a:lvl9pPr marL="0" marR="0" indent="3657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0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13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emf"/><Relationship Id="rId1" Type="http://schemas.openxmlformats.org/officeDocument/2006/relationships/slideLayout" Target="../slideLayouts/slideLayout1.xml"/><Relationship Id="rId5" Type="http://schemas.openxmlformats.org/officeDocument/2006/relationships/image" Target="../media/image97.png"/><Relationship Id="rId4" Type="http://schemas.openxmlformats.org/officeDocument/2006/relationships/image" Target="../media/image96.png"/></Relationships>
</file>

<file path=ppt/slides/_rels/slide1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1.emf"/><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1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1.emf"/><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620.png"/><Relationship Id="rId1" Type="http://schemas.openxmlformats.org/officeDocument/2006/relationships/slideLayout" Target="../slideLayouts/slideLayout1.xml"/><Relationship Id="rId4" Type="http://schemas.openxmlformats.org/officeDocument/2006/relationships/image" Target="../media/image107.svg"/></Relationships>
</file>

<file path=ppt/slides/_rels/slide14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650.png"/><Relationship Id="rId1" Type="http://schemas.openxmlformats.org/officeDocument/2006/relationships/slideLayout" Target="../slideLayouts/slideLayout1.xml"/><Relationship Id="rId5" Type="http://schemas.openxmlformats.org/officeDocument/2006/relationships/image" Target="../media/image680.png"/><Relationship Id="rId4" Type="http://schemas.openxmlformats.org/officeDocument/2006/relationships/image" Target="../media/image109.svg"/></Relationships>
</file>

<file path=ppt/slides/_rels/slide148.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0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30.png"/><Relationship Id="rId1" Type="http://schemas.openxmlformats.org/officeDocument/2006/relationships/slideLayout" Target="../slideLayouts/slideLayout1.xml"/><Relationship Id="rId4" Type="http://schemas.openxmlformats.org/officeDocument/2006/relationships/image" Target="../media/image113.svg"/></Relationships>
</file>

<file path=ppt/slides/_rels/slide1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760.png"/><Relationship Id="rId1" Type="http://schemas.openxmlformats.org/officeDocument/2006/relationships/slideLayout" Target="../slideLayouts/slideLayout1.xml"/><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slides/_rels/slide1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79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00.png"/><Relationship Id="rId1" Type="http://schemas.openxmlformats.org/officeDocument/2006/relationships/slideLayout" Target="../slideLayouts/slideLayout1.xml"/><Relationship Id="rId4" Type="http://schemas.openxmlformats.org/officeDocument/2006/relationships/image" Target="../media/image111.svg"/></Relationships>
</file>

<file path=ppt/slides/_rels/slide154.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hyperlink" Target="http://qmlsys.mit.edu/" TargetMode="External"/><Relationship Id="rId5" Type="http://schemas.openxmlformats.org/officeDocument/2006/relationships/image" Target="../media/image138.tif"/><Relationship Id="rId4" Type="http://schemas.openxmlformats.org/officeDocument/2006/relationships/hyperlink" Target="https://github.com/mit-han-lab/torchquantu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6D6F7-2C0C-F379-F438-B0C8D5B7C4E4}"/>
              </a:ext>
            </a:extLst>
          </p:cNvPr>
          <p:cNvSpPr>
            <a:spLocks noGrp="1"/>
          </p:cNvSpPr>
          <p:nvPr>
            <p:ph type="ctrTitle"/>
          </p:nvPr>
        </p:nvSpPr>
        <p:spPr>
          <a:xfrm>
            <a:off x="3048000" y="4562084"/>
            <a:ext cx="18288000" cy="4775200"/>
          </a:xfrm>
        </p:spPr>
        <p:txBody>
          <a:bodyPr/>
          <a:lstStyle/>
          <a:p>
            <a:r>
              <a:rPr lang="en-US" dirty="0">
                <a:latin typeface="Calibri" panose="020F0502020204030204" pitchFamily="34" charset="0"/>
                <a:cs typeface="Calibri" panose="020F0502020204030204" pitchFamily="34" charset="0"/>
              </a:rPr>
              <a:t>TorchQuantum Case Study for Robust Quantum Circuits</a:t>
            </a:r>
          </a:p>
        </p:txBody>
      </p:sp>
      <p:sp>
        <p:nvSpPr>
          <p:cNvPr id="5" name="Subtitle 4">
            <a:extLst>
              <a:ext uri="{FF2B5EF4-FFF2-40B4-BE49-F238E27FC236}">
                <a16:creationId xmlns:a16="http://schemas.microsoft.com/office/drawing/2014/main" id="{396015AF-BB12-D8FD-8F9C-294EEE32F63D}"/>
              </a:ext>
            </a:extLst>
          </p:cNvPr>
          <p:cNvSpPr>
            <a:spLocks noGrp="1"/>
          </p:cNvSpPr>
          <p:nvPr>
            <p:ph type="subTitle" idx="1"/>
          </p:nvPr>
        </p:nvSpPr>
        <p:spPr>
          <a:xfrm>
            <a:off x="3048000" y="9521434"/>
            <a:ext cx="18288000" cy="3311524"/>
          </a:xfrm>
        </p:spPr>
        <p:txBody>
          <a:bodyPr>
            <a:normAutofit/>
          </a:bodyPr>
          <a:lstStyle/>
          <a:p>
            <a:r>
              <a:rPr lang="en-US" dirty="0">
                <a:latin typeface="Calibri" panose="020F0502020204030204" pitchFamily="34" charset="0"/>
                <a:cs typeface="Calibri" panose="020F0502020204030204" pitchFamily="34" charset="0"/>
              </a:rPr>
              <a:t>Hanrui Wang</a:t>
            </a:r>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Zhiding</a:t>
            </a:r>
            <a:r>
              <a:rPr lang="en-US" dirty="0">
                <a:latin typeface="Calibri" panose="020F0502020204030204" pitchFamily="34" charset="0"/>
                <a:cs typeface="Calibri" panose="020F0502020204030204" pitchFamily="34" charset="0"/>
              </a:rPr>
              <a:t> Liang</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Jiaqi Gu</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Zirui</a:t>
            </a:r>
            <a:r>
              <a:rPr lang="en-US" dirty="0">
                <a:latin typeface="Calibri" panose="020F0502020204030204" pitchFamily="34" charset="0"/>
                <a:cs typeface="Calibri" panose="020F0502020204030204" pitchFamily="34" charset="0"/>
              </a:rPr>
              <a:t> Li</a:t>
            </a:r>
            <a:r>
              <a:rPr lang="en-US" baseline="30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Yongshan</a:t>
            </a:r>
            <a:r>
              <a:rPr lang="en-US" dirty="0">
                <a:latin typeface="Calibri" panose="020F0502020204030204" pitchFamily="34" charset="0"/>
                <a:cs typeface="Calibri" panose="020F0502020204030204" pitchFamily="34" charset="0"/>
              </a:rPr>
              <a:t> Ding</a:t>
            </a:r>
            <a:r>
              <a:rPr lang="en-US" baseline="30000" dirty="0">
                <a:latin typeface="Calibri" panose="020F0502020204030204" pitchFamily="34" charset="0"/>
                <a:cs typeface="Calibri" panose="020F0502020204030204" pitchFamily="34" charset="0"/>
              </a:rPr>
              <a:t>5</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Weiwen</a:t>
            </a:r>
            <a:r>
              <a:rPr lang="en-US" dirty="0">
                <a:latin typeface="Calibri" panose="020F0502020204030204" pitchFamily="34" charset="0"/>
                <a:cs typeface="Calibri" panose="020F0502020204030204" pitchFamily="34" charset="0"/>
              </a:rPr>
              <a:t> Jiang</a:t>
            </a:r>
            <a:r>
              <a:rPr lang="en-US" baseline="30000" dirty="0">
                <a:latin typeface="Calibri" panose="020F0502020204030204" pitchFamily="34" charset="0"/>
                <a:cs typeface="Calibri" panose="020F0502020204030204" pitchFamily="34" charset="0"/>
              </a:rPr>
              <a:t>6</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Yiyu</a:t>
            </a:r>
            <a:r>
              <a:rPr lang="en-US" dirty="0">
                <a:latin typeface="Calibri" panose="020F0502020204030204" pitchFamily="34" charset="0"/>
                <a:cs typeface="Calibri" panose="020F0502020204030204" pitchFamily="34" charset="0"/>
              </a:rPr>
              <a:t> Shi</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 David Z. Pan</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Frederic T. Chong</a:t>
            </a:r>
            <a:r>
              <a:rPr lang="en-US" baseline="30000" dirty="0">
                <a:latin typeface="Calibri" panose="020F0502020204030204" pitchFamily="34" charset="0"/>
                <a:cs typeface="Calibri" panose="020F0502020204030204" pitchFamily="34" charset="0"/>
              </a:rPr>
              <a:t>7</a:t>
            </a:r>
            <a:r>
              <a:rPr lang="en-US" dirty="0">
                <a:latin typeface="Calibri" panose="020F0502020204030204" pitchFamily="34" charset="0"/>
                <a:cs typeface="Calibri" panose="020F0502020204030204" pitchFamily="34" charset="0"/>
              </a:rPr>
              <a:t>, Song Han</a:t>
            </a:r>
            <a:r>
              <a:rPr lang="en-US" baseline="300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a:p>
            <a:r>
              <a:rPr lang="en-US" baseline="30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MIT, </a:t>
            </a:r>
            <a:r>
              <a:rPr lang="en-US" baseline="30000" dirty="0">
                <a:latin typeface="Calibri" panose="020F0502020204030204" pitchFamily="34" charset="0"/>
                <a:cs typeface="Calibri" panose="020F0502020204030204" pitchFamily="34" charset="0"/>
              </a:rPr>
              <a:t>2</a:t>
            </a:r>
            <a:r>
              <a:rPr lang="en-US" dirty="0">
                <a:latin typeface="Calibri" panose="020F0502020204030204" pitchFamily="34" charset="0"/>
                <a:cs typeface="Calibri" panose="020F0502020204030204" pitchFamily="34" charset="0"/>
              </a:rPr>
              <a:t>Notre Dame, </a:t>
            </a:r>
            <a:r>
              <a:rPr lang="en-US" baseline="30000"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UT Austin, </a:t>
            </a:r>
            <a:r>
              <a:rPr lang="en-US" baseline="30000" dirty="0">
                <a:latin typeface="Calibri" panose="020F0502020204030204" pitchFamily="34" charset="0"/>
                <a:cs typeface="Calibri" panose="020F0502020204030204" pitchFamily="34" charset="0"/>
              </a:rPr>
              <a:t>4</a:t>
            </a:r>
            <a:r>
              <a:rPr lang="en-US" dirty="0">
                <a:latin typeface="Calibri" panose="020F0502020204030204" pitchFamily="34" charset="0"/>
                <a:cs typeface="Calibri" panose="020F0502020204030204" pitchFamily="34" charset="0"/>
              </a:rPr>
              <a:t>Rutgers, </a:t>
            </a:r>
            <a:r>
              <a:rPr lang="en-US" baseline="30000" dirty="0">
                <a:latin typeface="Calibri" panose="020F0502020204030204" pitchFamily="34" charset="0"/>
                <a:cs typeface="Calibri" panose="020F0502020204030204" pitchFamily="34" charset="0"/>
              </a:rPr>
              <a:t>5</a:t>
            </a:r>
            <a:r>
              <a:rPr lang="en-US" dirty="0">
                <a:latin typeface="Calibri" panose="020F0502020204030204" pitchFamily="34" charset="0"/>
                <a:cs typeface="Calibri" panose="020F0502020204030204" pitchFamily="34" charset="0"/>
              </a:rPr>
              <a:t>Yale, </a:t>
            </a:r>
            <a:r>
              <a:rPr lang="en-US" baseline="30000" dirty="0">
                <a:latin typeface="Calibri" panose="020F0502020204030204" pitchFamily="34" charset="0"/>
                <a:cs typeface="Calibri" panose="020F0502020204030204" pitchFamily="34" charset="0"/>
              </a:rPr>
              <a:t>6</a:t>
            </a:r>
            <a:r>
              <a:rPr lang="en-US" dirty="0">
                <a:latin typeface="Calibri" panose="020F0502020204030204" pitchFamily="34" charset="0"/>
                <a:cs typeface="Calibri" panose="020F0502020204030204" pitchFamily="34" charset="0"/>
              </a:rPr>
              <a:t>GMU, UChicago</a:t>
            </a:r>
            <a:r>
              <a:rPr lang="en-US" baseline="30000" dirty="0">
                <a:latin typeface="Calibri" panose="020F0502020204030204" pitchFamily="34" charset="0"/>
                <a:cs typeface="Calibri" panose="020F0502020204030204" pitchFamily="34" charset="0"/>
              </a:rPr>
              <a:t>7</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98302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antum Bit"/>
          <p:cNvSpPr txBox="1">
            <a:spLocks noGrp="1"/>
          </p:cNvSpPr>
          <p:nvPr>
            <p:ph type="title"/>
          </p:nvPr>
        </p:nvSpPr>
        <p:spPr>
          <a:prstGeom prst="rect">
            <a:avLst/>
          </a:prstGeom>
        </p:spPr>
        <p:txBody>
          <a:bodyPr/>
          <a:lstStyle/>
          <a:p>
            <a:r>
              <a:t>Quantum Bit</a:t>
            </a:r>
          </a:p>
        </p:txBody>
      </p:sp>
      <p:sp>
        <p:nvSpPr>
          <p:cNvPr id="137" name="Quantum Bit (Qubit)…"/>
          <p:cNvSpPr txBox="1">
            <a:spLocks noGrp="1"/>
          </p:cNvSpPr>
          <p:nvPr>
            <p:ph type="body" idx="1"/>
          </p:nvPr>
        </p:nvSpPr>
        <p:spPr>
          <a:prstGeom prst="rect">
            <a:avLst/>
          </a:prstGeom>
        </p:spPr>
        <p:txBody>
          <a:bodyPr/>
          <a:lstStyle/>
          <a:p>
            <a:r>
              <a:t>Quantum Bit (Qubit)</a:t>
            </a:r>
          </a:p>
          <a:p>
            <a:pPr lvl="1"/>
            <a:r>
              <a:t>Statevector: contains      complex numbers for n qubit system</a:t>
            </a:r>
          </a:p>
          <a:p>
            <a:pPr lvl="1"/>
            <a:r>
              <a:t>The square sum of magnitude of      numbers are 1</a:t>
            </a:r>
          </a:p>
          <a:p>
            <a:pPr lvl="1"/>
            <a:r>
              <a:t>1 qubit:</a:t>
            </a:r>
          </a:p>
          <a:p>
            <a:pPr lvl="1"/>
            <a:endParaRPr/>
          </a:p>
          <a:p>
            <a:pPr lvl="1"/>
            <a:endParaRPr/>
          </a:p>
          <a:p>
            <a:pPr lvl="1"/>
            <a:endParaRPr/>
          </a:p>
          <a:p>
            <a:pPr lvl="1"/>
            <a:r>
              <a:t>2 qubits:</a:t>
            </a:r>
          </a:p>
        </p:txBody>
      </p:sp>
      <p:sp>
        <p:nvSpPr>
          <p:cNvPr id="13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139" name="Image" descr="Image"/>
          <p:cNvPicPr>
            <a:picLocks noChangeAspect="1"/>
          </p:cNvPicPr>
          <p:nvPr/>
        </p:nvPicPr>
        <p:blipFill>
          <a:blip r:embed="rId2"/>
          <a:stretch>
            <a:fillRect/>
          </a:stretch>
        </p:blipFill>
        <p:spPr>
          <a:xfrm>
            <a:off x="5376623" y="5203009"/>
            <a:ext cx="2070101" cy="2628901"/>
          </a:xfrm>
          <a:prstGeom prst="rect">
            <a:avLst/>
          </a:prstGeom>
          <a:ln w="12700">
            <a:miter lim="400000"/>
          </a:ln>
        </p:spPr>
      </p:pic>
      <p:pic>
        <p:nvPicPr>
          <p:cNvPr id="140" name="Image" descr="Image"/>
          <p:cNvPicPr>
            <a:picLocks noChangeAspect="1"/>
          </p:cNvPicPr>
          <p:nvPr/>
        </p:nvPicPr>
        <p:blipFill>
          <a:blip r:embed="rId3"/>
          <a:stretch>
            <a:fillRect/>
          </a:stretch>
        </p:blipFill>
        <p:spPr>
          <a:xfrm>
            <a:off x="7974160" y="5062916"/>
            <a:ext cx="4787901" cy="1625601"/>
          </a:xfrm>
          <a:prstGeom prst="rect">
            <a:avLst/>
          </a:prstGeom>
          <a:ln w="12700">
            <a:miter lim="400000"/>
          </a:ln>
        </p:spPr>
      </p:pic>
      <p:pic>
        <p:nvPicPr>
          <p:cNvPr id="141" name="Image" descr="Image"/>
          <p:cNvPicPr>
            <a:picLocks noChangeAspect="1"/>
          </p:cNvPicPr>
          <p:nvPr/>
        </p:nvPicPr>
        <p:blipFill>
          <a:blip r:embed="rId4"/>
          <a:stretch>
            <a:fillRect/>
          </a:stretch>
        </p:blipFill>
        <p:spPr>
          <a:xfrm>
            <a:off x="8113787" y="6571256"/>
            <a:ext cx="6921501" cy="1295401"/>
          </a:xfrm>
          <a:prstGeom prst="rect">
            <a:avLst/>
          </a:prstGeom>
          <a:ln w="12700">
            <a:miter lim="400000"/>
          </a:ln>
        </p:spPr>
      </p:pic>
      <p:pic>
        <p:nvPicPr>
          <p:cNvPr id="142" name="Image" descr="Image"/>
          <p:cNvPicPr>
            <a:picLocks noChangeAspect="1"/>
          </p:cNvPicPr>
          <p:nvPr/>
        </p:nvPicPr>
        <p:blipFill>
          <a:blip r:embed="rId5"/>
          <a:stretch>
            <a:fillRect/>
          </a:stretch>
        </p:blipFill>
        <p:spPr>
          <a:xfrm>
            <a:off x="5503623" y="8272208"/>
            <a:ext cx="1816101" cy="4635501"/>
          </a:xfrm>
          <a:prstGeom prst="rect">
            <a:avLst/>
          </a:prstGeom>
          <a:ln w="12700">
            <a:miter lim="400000"/>
          </a:ln>
        </p:spPr>
      </p:pic>
      <p:pic>
        <p:nvPicPr>
          <p:cNvPr id="143" name="Image" descr="Image"/>
          <p:cNvPicPr>
            <a:picLocks noChangeAspect="1"/>
          </p:cNvPicPr>
          <p:nvPr/>
        </p:nvPicPr>
        <p:blipFill>
          <a:blip r:embed="rId6"/>
          <a:stretch>
            <a:fillRect/>
          </a:stretch>
        </p:blipFill>
        <p:spPr>
          <a:xfrm>
            <a:off x="7832304" y="9221113"/>
            <a:ext cx="7035801" cy="1054101"/>
          </a:xfrm>
          <a:prstGeom prst="rect">
            <a:avLst/>
          </a:prstGeom>
          <a:ln w="12700">
            <a:miter lim="400000"/>
          </a:ln>
        </p:spPr>
      </p:pic>
      <p:pic>
        <p:nvPicPr>
          <p:cNvPr id="144" name="Image" descr="Image"/>
          <p:cNvPicPr>
            <a:picLocks noChangeAspect="1"/>
          </p:cNvPicPr>
          <p:nvPr/>
        </p:nvPicPr>
        <p:blipFill>
          <a:blip r:embed="rId7"/>
          <a:stretch>
            <a:fillRect/>
          </a:stretch>
        </p:blipFill>
        <p:spPr>
          <a:xfrm>
            <a:off x="7958194" y="10504600"/>
            <a:ext cx="12547601" cy="1270001"/>
          </a:xfrm>
          <a:prstGeom prst="rect">
            <a:avLst/>
          </a:prstGeom>
          <a:ln w="12700">
            <a:miter lim="400000"/>
          </a:ln>
        </p:spPr>
      </p:pic>
      <p:pic>
        <p:nvPicPr>
          <p:cNvPr id="145" name="Image" descr="Image"/>
          <p:cNvPicPr>
            <a:picLocks noChangeAspect="1"/>
          </p:cNvPicPr>
          <p:nvPr/>
        </p:nvPicPr>
        <p:blipFill>
          <a:blip r:embed="rId8"/>
          <a:stretch>
            <a:fillRect/>
          </a:stretch>
        </p:blipFill>
        <p:spPr>
          <a:xfrm>
            <a:off x="7235616" y="3301514"/>
            <a:ext cx="596901" cy="723901"/>
          </a:xfrm>
          <a:prstGeom prst="rect">
            <a:avLst/>
          </a:prstGeom>
          <a:ln w="12700">
            <a:miter lim="400000"/>
          </a:ln>
        </p:spPr>
      </p:pic>
      <p:pic>
        <p:nvPicPr>
          <p:cNvPr id="146" name="Image" descr="Image"/>
          <p:cNvPicPr>
            <a:picLocks noChangeAspect="1"/>
          </p:cNvPicPr>
          <p:nvPr/>
        </p:nvPicPr>
        <p:blipFill>
          <a:blip r:embed="rId8"/>
          <a:stretch>
            <a:fillRect/>
          </a:stretch>
        </p:blipFill>
        <p:spPr>
          <a:xfrm>
            <a:off x="9803822" y="4188837"/>
            <a:ext cx="596901" cy="723901"/>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9" name="How Reliable is the SuperCircuit?"/>
          <p:cNvSpPr txBox="1">
            <a:spLocks noGrp="1"/>
          </p:cNvSpPr>
          <p:nvPr>
            <p:ph type="title"/>
          </p:nvPr>
        </p:nvSpPr>
        <p:spPr>
          <a:prstGeom prst="rect">
            <a:avLst/>
          </a:prstGeom>
        </p:spPr>
        <p:txBody>
          <a:bodyPr/>
          <a:lstStyle/>
          <a:p>
            <a:r>
              <a:t>How Reliable is the SuperCircuit?</a:t>
            </a:r>
          </a:p>
        </p:txBody>
      </p:sp>
      <p:sp>
        <p:nvSpPr>
          <p:cNvPr id="329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100</a:t>
            </a:fld>
            <a:endParaRPr/>
          </a:p>
        </p:txBody>
      </p:sp>
      <p:graphicFrame>
        <p:nvGraphicFramePr>
          <p:cNvPr id="3291" name="Scatter Chart"/>
          <p:cNvGraphicFramePr/>
          <p:nvPr/>
        </p:nvGraphicFramePr>
        <p:xfrm>
          <a:off x="12575706" y="7629996"/>
          <a:ext cx="8386240" cy="4727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92" name="Scatter Chart"/>
          <p:cNvGraphicFramePr/>
          <p:nvPr/>
        </p:nvGraphicFramePr>
        <p:xfrm>
          <a:off x="4199978" y="2985643"/>
          <a:ext cx="8297975" cy="4727032"/>
        </p:xfrm>
        <a:graphic>
          <a:graphicData uri="http://schemas.openxmlformats.org/drawingml/2006/chart">
            <c:chart xmlns:c="http://schemas.openxmlformats.org/drawingml/2006/chart" xmlns:r="http://schemas.openxmlformats.org/officeDocument/2006/relationships" r:id="rId4"/>
          </a:graphicData>
        </a:graphic>
      </p:graphicFrame>
      <p:sp>
        <p:nvSpPr>
          <p:cNvPr id="3293" name="U3+CU3…"/>
          <p:cNvSpPr txBox="1"/>
          <p:nvPr/>
        </p:nvSpPr>
        <p:spPr>
          <a:xfrm>
            <a:off x="10453013" y="6119251"/>
            <a:ext cx="1695197" cy="10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MNIST-4</a:t>
            </a:r>
          </a:p>
        </p:txBody>
      </p:sp>
      <p:graphicFrame>
        <p:nvGraphicFramePr>
          <p:cNvPr id="3294" name="Scatter Chart"/>
          <p:cNvGraphicFramePr/>
          <p:nvPr/>
        </p:nvGraphicFramePr>
        <p:xfrm>
          <a:off x="12575706" y="2984266"/>
          <a:ext cx="8386240" cy="4728409"/>
        </p:xfrm>
        <a:graphic>
          <a:graphicData uri="http://schemas.openxmlformats.org/drawingml/2006/chart">
            <c:chart xmlns:c="http://schemas.openxmlformats.org/drawingml/2006/chart" xmlns:r="http://schemas.openxmlformats.org/officeDocument/2006/relationships" r:id="rId5"/>
          </a:graphicData>
        </a:graphic>
      </p:graphicFrame>
      <p:sp>
        <p:nvSpPr>
          <p:cNvPr id="3295" name="Spearman Corr.:…"/>
          <p:cNvSpPr txBox="1"/>
          <p:nvPr/>
        </p:nvSpPr>
        <p:spPr>
          <a:xfrm>
            <a:off x="5039231" y="3357753"/>
            <a:ext cx="3276204" cy="1028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0.79</a:t>
            </a:r>
          </a:p>
        </p:txBody>
      </p:sp>
      <p:graphicFrame>
        <p:nvGraphicFramePr>
          <p:cNvPr id="3296" name="Scatter Chart"/>
          <p:cNvGraphicFramePr/>
          <p:nvPr/>
        </p:nvGraphicFramePr>
        <p:xfrm>
          <a:off x="4199979" y="7629996"/>
          <a:ext cx="8386240" cy="4727033"/>
        </p:xfrm>
        <a:graphic>
          <a:graphicData uri="http://schemas.openxmlformats.org/drawingml/2006/chart">
            <c:chart xmlns:c="http://schemas.openxmlformats.org/drawingml/2006/chart" xmlns:r="http://schemas.openxmlformats.org/officeDocument/2006/relationships" r:id="rId6"/>
          </a:graphicData>
        </a:graphic>
      </p:graphicFrame>
      <p:sp>
        <p:nvSpPr>
          <p:cNvPr id="3297" name="X-axis: SubCircuit Performance with Inherted Parameters from SuperCircuit"/>
          <p:cNvSpPr txBox="1"/>
          <p:nvPr/>
        </p:nvSpPr>
        <p:spPr>
          <a:xfrm>
            <a:off x="5734296" y="12383461"/>
            <a:ext cx="14104814"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00000"/>
              </a:lnSpc>
              <a:defRPr sz="3200" b="0">
                <a:latin typeface="Helvetica Neue"/>
                <a:ea typeface="Helvetica Neue"/>
                <a:cs typeface="Helvetica Neue"/>
                <a:sym typeface="Helvetica Neue"/>
              </a:defRPr>
            </a:lvl1pPr>
          </a:lstStyle>
          <a:p>
            <a:r>
              <a:t>X-axis: SubCircuit Performance with Inherted Parameters from SuperCircuit</a:t>
            </a:r>
          </a:p>
        </p:txBody>
      </p:sp>
      <p:sp>
        <p:nvSpPr>
          <p:cNvPr id="3298" name="Spearman Corr.:…"/>
          <p:cNvSpPr txBox="1"/>
          <p:nvPr/>
        </p:nvSpPr>
        <p:spPr>
          <a:xfrm>
            <a:off x="13446176" y="3357753"/>
            <a:ext cx="3276204" cy="1028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0.91</a:t>
            </a:r>
          </a:p>
        </p:txBody>
      </p:sp>
      <p:sp>
        <p:nvSpPr>
          <p:cNvPr id="3299" name="U3+CU3…"/>
          <p:cNvSpPr txBox="1"/>
          <p:nvPr/>
        </p:nvSpPr>
        <p:spPr>
          <a:xfrm>
            <a:off x="18717047" y="6119251"/>
            <a:ext cx="1928471" cy="10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Fashion-4</a:t>
            </a:r>
          </a:p>
        </p:txBody>
      </p:sp>
      <p:sp>
        <p:nvSpPr>
          <p:cNvPr id="3300" name="ZZ+RY…"/>
          <p:cNvSpPr txBox="1"/>
          <p:nvPr/>
        </p:nvSpPr>
        <p:spPr>
          <a:xfrm>
            <a:off x="10453013" y="10738556"/>
            <a:ext cx="1695197" cy="10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MNIST-4</a:t>
            </a:r>
          </a:p>
        </p:txBody>
      </p:sp>
      <p:sp>
        <p:nvSpPr>
          <p:cNvPr id="3301" name="Spearman Corr.:…"/>
          <p:cNvSpPr txBox="1"/>
          <p:nvPr/>
        </p:nvSpPr>
        <p:spPr>
          <a:xfrm>
            <a:off x="5064631" y="8002106"/>
            <a:ext cx="3276204" cy="1028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0.76</a:t>
            </a:r>
          </a:p>
        </p:txBody>
      </p:sp>
      <p:sp>
        <p:nvSpPr>
          <p:cNvPr id="3302" name="Spearman Corr.:…"/>
          <p:cNvSpPr txBox="1"/>
          <p:nvPr/>
        </p:nvSpPr>
        <p:spPr>
          <a:xfrm>
            <a:off x="13408076" y="8002106"/>
            <a:ext cx="3276204" cy="10281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0.78</a:t>
            </a:r>
          </a:p>
        </p:txBody>
      </p:sp>
      <p:sp>
        <p:nvSpPr>
          <p:cNvPr id="3303" name="ZZ+RY…"/>
          <p:cNvSpPr txBox="1"/>
          <p:nvPr/>
        </p:nvSpPr>
        <p:spPr>
          <a:xfrm>
            <a:off x="18717047" y="10763604"/>
            <a:ext cx="1928471" cy="10554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Fashion-4</a:t>
            </a:r>
          </a:p>
        </p:txBody>
      </p:sp>
      <p:sp>
        <p:nvSpPr>
          <p:cNvPr id="3304" name="Y-axis: SubCircuit Performance trained from Scratch"/>
          <p:cNvSpPr txBox="1"/>
          <p:nvPr/>
        </p:nvSpPr>
        <p:spPr>
          <a:xfrm rot="16200000">
            <a:off x="-1499211" y="8017704"/>
            <a:ext cx="9892723" cy="5728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00000"/>
              </a:lnSpc>
              <a:defRPr sz="3200" b="0">
                <a:latin typeface="Helvetica Neue"/>
                <a:ea typeface="Helvetica Neue"/>
                <a:cs typeface="Helvetica Neue"/>
                <a:sym typeface="Helvetica Neue"/>
              </a:defRPr>
            </a:lvl1pPr>
          </a:lstStyle>
          <a:p>
            <a:r>
              <a:t>Y-axis: SubCircuit Performance trained from Scratch</a:t>
            </a:r>
          </a:p>
        </p:txBody>
      </p:sp>
      <p:sp>
        <p:nvSpPr>
          <p:cNvPr id="3305" name="Inherited parameters from SuperCircuit can provide accurate relative performance"/>
          <p:cNvSpPr txBox="1"/>
          <p:nvPr/>
        </p:nvSpPr>
        <p:spPr>
          <a:xfrm>
            <a:off x="1218959" y="2540000"/>
            <a:ext cx="21944882" cy="7564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508000" indent="-508000" algn="l" defTabSz="914400">
              <a:spcBef>
                <a:spcPts val="1400"/>
              </a:spcBef>
              <a:buSzPct val="122000"/>
              <a:buChar char="•"/>
              <a:defRPr b="0" spc="0"/>
            </a:lvl1pPr>
          </a:lstStyle>
          <a:p>
            <a:r>
              <a:t>Inherited parameters from SuperCircuit can provide accurate relative performance</a:t>
            </a: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9" name="QuantumNAS"/>
          <p:cNvSpPr txBox="1">
            <a:spLocks noGrp="1"/>
          </p:cNvSpPr>
          <p:nvPr>
            <p:ph type="title"/>
          </p:nvPr>
        </p:nvSpPr>
        <p:spPr>
          <a:prstGeom prst="rect">
            <a:avLst/>
          </a:prstGeom>
        </p:spPr>
        <p:txBody>
          <a:bodyPr/>
          <a:lstStyle/>
          <a:p>
            <a:r>
              <a:t>QuantumNAS</a:t>
            </a:r>
          </a:p>
        </p:txBody>
      </p:sp>
      <p:sp>
        <p:nvSpPr>
          <p:cNvPr id="3310"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33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101</a:t>
            </a:fld>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5" name="Noise-Adaptive Evolutionary Co-Search"/>
          <p:cNvSpPr txBox="1">
            <a:spLocks noGrp="1"/>
          </p:cNvSpPr>
          <p:nvPr>
            <p:ph type="title"/>
          </p:nvPr>
        </p:nvSpPr>
        <p:spPr>
          <a:prstGeom prst="rect">
            <a:avLst/>
          </a:prstGeom>
        </p:spPr>
        <p:txBody>
          <a:bodyPr/>
          <a:lstStyle/>
          <a:p>
            <a:r>
              <a:t>Noise-Adaptive Evolutionary Co-Search</a:t>
            </a:r>
          </a:p>
        </p:txBody>
      </p:sp>
      <p:sp>
        <p:nvSpPr>
          <p:cNvPr id="331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1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102</a:t>
            </a:fld>
            <a:endParaRPr/>
          </a:p>
        </p:txBody>
      </p:sp>
      <p:pic>
        <p:nvPicPr>
          <p:cNvPr id="3318"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2" name="Noise-Adaptive Evolutionary Co-Search"/>
          <p:cNvSpPr txBox="1">
            <a:spLocks noGrp="1"/>
          </p:cNvSpPr>
          <p:nvPr>
            <p:ph type="title"/>
          </p:nvPr>
        </p:nvSpPr>
        <p:spPr>
          <a:prstGeom prst="rect">
            <a:avLst/>
          </a:prstGeom>
        </p:spPr>
        <p:txBody>
          <a:bodyPr/>
          <a:lstStyle/>
          <a:p>
            <a:r>
              <a:t>Noise-Adaptive Evolutionary Co-Search</a:t>
            </a:r>
          </a:p>
        </p:txBody>
      </p:sp>
      <p:sp>
        <p:nvSpPr>
          <p:cNvPr id="3323"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2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103</a:t>
            </a:fld>
            <a:endParaRPr/>
          </a:p>
        </p:txBody>
      </p:sp>
      <p:sp>
        <p:nvSpPr>
          <p:cNvPr id="3325"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326"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327"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28"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pic>
        <p:nvPicPr>
          <p:cNvPr id="3329"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330"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331"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332"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355" name="Group"/>
          <p:cNvGrpSpPr/>
          <p:nvPr/>
        </p:nvGrpSpPr>
        <p:grpSpPr>
          <a:xfrm>
            <a:off x="3879447" y="3374945"/>
            <a:ext cx="5571723" cy="2509275"/>
            <a:chOff x="0" y="0"/>
            <a:chExt cx="5571722" cy="2509273"/>
          </a:xfrm>
        </p:grpSpPr>
        <p:sp>
          <p:nvSpPr>
            <p:cNvPr id="3333"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4"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5"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6"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7" name="⎥0〉"/>
            <p:cNvSpPr txBox="1"/>
            <p:nvPr/>
          </p:nvSpPr>
          <p:spPr>
            <a:xfrm>
              <a:off x="0" y="56740"/>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8" name="⎥0〉"/>
            <p:cNvSpPr txBox="1"/>
            <p:nvPr/>
          </p:nvSpPr>
          <p:spPr>
            <a:xfrm>
              <a:off x="0" y="724981"/>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9" name="⎥0〉"/>
            <p:cNvSpPr txBox="1"/>
            <p:nvPr/>
          </p:nvSpPr>
          <p:spPr>
            <a:xfrm>
              <a:off x="0" y="1393221"/>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0" name="⎥0〉"/>
            <p:cNvSpPr txBox="1"/>
            <p:nvPr/>
          </p:nvSpPr>
          <p:spPr>
            <a:xfrm>
              <a:off x="0" y="2047908"/>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1"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2"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46" name="Group"/>
            <p:cNvGrpSpPr/>
            <p:nvPr/>
          </p:nvGrpSpPr>
          <p:grpSpPr>
            <a:xfrm>
              <a:off x="2548458" y="183080"/>
              <a:ext cx="751435" cy="1063780"/>
              <a:chOff x="0" y="0"/>
              <a:chExt cx="751434" cy="1063779"/>
            </a:xfrm>
          </p:grpSpPr>
          <p:sp>
            <p:nvSpPr>
              <p:cNvPr id="334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0" name="Group"/>
            <p:cNvGrpSpPr/>
            <p:nvPr/>
          </p:nvGrpSpPr>
          <p:grpSpPr>
            <a:xfrm>
              <a:off x="3133146" y="841607"/>
              <a:ext cx="751435" cy="1063781"/>
              <a:chOff x="0" y="0"/>
              <a:chExt cx="751434" cy="1063779"/>
            </a:xfrm>
          </p:grpSpPr>
          <p:sp>
            <p:nvSpPr>
              <p:cNvPr id="33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4" name="Group"/>
            <p:cNvGrpSpPr/>
            <p:nvPr/>
          </p:nvGrpSpPr>
          <p:grpSpPr>
            <a:xfrm>
              <a:off x="4579429" y="0"/>
              <a:ext cx="751435" cy="2397316"/>
              <a:chOff x="0" y="0"/>
              <a:chExt cx="751434" cy="2397315"/>
            </a:xfrm>
          </p:grpSpPr>
          <p:sp>
            <p:nvSpPr>
              <p:cNvPr id="3351"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5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5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381" name="Group"/>
          <p:cNvGrpSpPr/>
          <p:nvPr/>
        </p:nvGrpSpPr>
        <p:grpSpPr>
          <a:xfrm>
            <a:off x="10710752" y="3384999"/>
            <a:ext cx="5571724" cy="2574168"/>
            <a:chOff x="0" y="0"/>
            <a:chExt cx="5571722" cy="2574166"/>
          </a:xfrm>
        </p:grpSpPr>
        <p:sp>
          <p:nvSpPr>
            <p:cNvPr id="335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60"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1"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2"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3"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4"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368" name="Group"/>
            <p:cNvGrpSpPr/>
            <p:nvPr/>
          </p:nvGrpSpPr>
          <p:grpSpPr>
            <a:xfrm>
              <a:off x="2548458" y="186852"/>
              <a:ext cx="751435" cy="1063781"/>
              <a:chOff x="0" y="0"/>
              <a:chExt cx="751434" cy="1063779"/>
            </a:xfrm>
          </p:grpSpPr>
          <p:sp>
            <p:nvSpPr>
              <p:cNvPr id="33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2" name="Group"/>
            <p:cNvGrpSpPr/>
            <p:nvPr/>
          </p:nvGrpSpPr>
          <p:grpSpPr>
            <a:xfrm>
              <a:off x="3133146" y="845379"/>
              <a:ext cx="751435" cy="1063781"/>
              <a:chOff x="0" y="0"/>
              <a:chExt cx="751434" cy="1063779"/>
            </a:xfrm>
          </p:grpSpPr>
          <p:sp>
            <p:nvSpPr>
              <p:cNvPr id="336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6" name="Group"/>
            <p:cNvGrpSpPr/>
            <p:nvPr/>
          </p:nvGrpSpPr>
          <p:grpSpPr>
            <a:xfrm>
              <a:off x="3717835" y="1510386"/>
              <a:ext cx="751435" cy="1063781"/>
              <a:chOff x="0" y="0"/>
              <a:chExt cx="751434" cy="1063779"/>
            </a:xfrm>
          </p:grpSpPr>
          <p:sp>
            <p:nvSpPr>
              <p:cNvPr id="337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80" name="Group"/>
            <p:cNvGrpSpPr/>
            <p:nvPr/>
          </p:nvGrpSpPr>
          <p:grpSpPr>
            <a:xfrm>
              <a:off x="4579429" y="3771"/>
              <a:ext cx="751435" cy="2397317"/>
              <a:chOff x="0" y="0"/>
              <a:chExt cx="751434" cy="2397315"/>
            </a:xfrm>
          </p:grpSpPr>
          <p:sp>
            <p:nvSpPr>
              <p:cNvPr id="337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01" name="Group"/>
          <p:cNvGrpSpPr/>
          <p:nvPr/>
        </p:nvGrpSpPr>
        <p:grpSpPr>
          <a:xfrm>
            <a:off x="17983051" y="3535550"/>
            <a:ext cx="5125039" cy="3365511"/>
            <a:chOff x="446684" y="126339"/>
            <a:chExt cx="5125038" cy="3365510"/>
          </a:xfrm>
        </p:grpSpPr>
        <p:sp>
          <p:nvSpPr>
            <p:cNvPr id="3382"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3"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4"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5"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6" name="⎥0〉"/>
            <p:cNvSpPr/>
            <p:nvPr/>
          </p:nvSpPr>
          <p:spPr>
            <a:xfrm>
              <a:off x="446684" y="2306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7" name="⎥0〉"/>
            <p:cNvSpPr/>
            <p:nvPr/>
          </p:nvSpPr>
          <p:spPr>
            <a:xfrm>
              <a:off x="446684" y="8989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8" name="⎥0〉"/>
            <p:cNvSpPr/>
            <p:nvPr/>
          </p:nvSpPr>
          <p:spPr>
            <a:xfrm>
              <a:off x="446684" y="15671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9" name="⎥0〉"/>
            <p:cNvSpPr/>
            <p:nvPr/>
          </p:nvSpPr>
          <p:spPr>
            <a:xfrm>
              <a:off x="446684" y="2221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90"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1"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2"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96" name="Group"/>
            <p:cNvGrpSpPr/>
            <p:nvPr/>
          </p:nvGrpSpPr>
          <p:grpSpPr>
            <a:xfrm>
              <a:off x="2548458" y="126339"/>
              <a:ext cx="751435" cy="1063781"/>
              <a:chOff x="0" y="0"/>
              <a:chExt cx="751434" cy="1063779"/>
            </a:xfrm>
          </p:grpSpPr>
          <p:sp>
            <p:nvSpPr>
              <p:cNvPr id="33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00" name="Group"/>
            <p:cNvGrpSpPr/>
            <p:nvPr/>
          </p:nvGrpSpPr>
          <p:grpSpPr>
            <a:xfrm>
              <a:off x="3717835" y="1449873"/>
              <a:ext cx="751435" cy="1063781"/>
              <a:chOff x="0" y="0"/>
              <a:chExt cx="751434" cy="1063779"/>
            </a:xfrm>
          </p:grpSpPr>
          <p:sp>
            <p:nvSpPr>
              <p:cNvPr id="339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5" name="Noise-Adaptive Evolutionary Co-Search"/>
          <p:cNvSpPr txBox="1">
            <a:spLocks noGrp="1"/>
          </p:cNvSpPr>
          <p:nvPr>
            <p:ph type="title"/>
          </p:nvPr>
        </p:nvSpPr>
        <p:spPr>
          <a:prstGeom prst="rect">
            <a:avLst/>
          </a:prstGeom>
        </p:spPr>
        <p:txBody>
          <a:bodyPr/>
          <a:lstStyle/>
          <a:p>
            <a:r>
              <a:t>Noise-Adaptive Evolutionary Co-Search</a:t>
            </a:r>
          </a:p>
        </p:txBody>
      </p:sp>
      <p:sp>
        <p:nvSpPr>
          <p:cNvPr id="340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40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104</a:t>
            </a:fld>
            <a:endParaRPr/>
          </a:p>
        </p:txBody>
      </p:sp>
      <p:sp>
        <p:nvSpPr>
          <p:cNvPr id="3408"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409" name="Line"/>
          <p:cNvSpPr/>
          <p:nvPr/>
        </p:nvSpPr>
        <p:spPr>
          <a:xfrm flipH="1">
            <a:off x="9702392" y="10103891"/>
            <a:ext cx="4997027" cy="1"/>
          </a:xfrm>
          <a:prstGeom prst="line">
            <a:avLst/>
          </a:prstGeom>
          <a:ln w="63500">
            <a:solidFill>
              <a:srgbClr val="000000"/>
            </a:solidFill>
            <a:miter lim="400000"/>
            <a:tail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0"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411"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2"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sp>
        <p:nvSpPr>
          <p:cNvPr id="3413" name="Performance of SubCircuit and Qubit Mapping pairs"/>
          <p:cNvSpPr txBox="1"/>
          <p:nvPr/>
        </p:nvSpPr>
        <p:spPr>
          <a:xfrm>
            <a:off x="9941336" y="10282786"/>
            <a:ext cx="4501328" cy="12047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defTabSz="914400">
              <a:lnSpc>
                <a:spcPct val="90000"/>
              </a:lnSpc>
              <a:spcBef>
                <a:spcPts val="1400"/>
              </a:spcBef>
              <a:defRPr sz="3000" b="0" spc="0"/>
            </a:lvl1pPr>
          </a:lstStyle>
          <a:p>
            <a:r>
              <a:t>Performance of SubCircuit and Qubit Mapping pairs</a:t>
            </a:r>
          </a:p>
        </p:txBody>
      </p:sp>
      <p:pic>
        <p:nvPicPr>
          <p:cNvPr id="3414"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415"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416"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417"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440" name="Group"/>
          <p:cNvGrpSpPr/>
          <p:nvPr/>
        </p:nvGrpSpPr>
        <p:grpSpPr>
          <a:xfrm>
            <a:off x="3879447" y="3374945"/>
            <a:ext cx="5571723" cy="2509275"/>
            <a:chOff x="0" y="0"/>
            <a:chExt cx="5571722" cy="2509273"/>
          </a:xfrm>
        </p:grpSpPr>
        <p:sp>
          <p:nvSpPr>
            <p:cNvPr id="3418"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19"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0"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1"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2" name="⎥0〉"/>
            <p:cNvSpPr txBox="1"/>
            <p:nvPr/>
          </p:nvSpPr>
          <p:spPr>
            <a:xfrm>
              <a:off x="0" y="56740"/>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3" name="⎥0〉"/>
            <p:cNvSpPr txBox="1"/>
            <p:nvPr/>
          </p:nvSpPr>
          <p:spPr>
            <a:xfrm>
              <a:off x="0" y="724981"/>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4" name="⎥0〉"/>
            <p:cNvSpPr txBox="1"/>
            <p:nvPr/>
          </p:nvSpPr>
          <p:spPr>
            <a:xfrm>
              <a:off x="0" y="1393221"/>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5" name="⎥0〉"/>
            <p:cNvSpPr txBox="1"/>
            <p:nvPr/>
          </p:nvSpPr>
          <p:spPr>
            <a:xfrm>
              <a:off x="0" y="2047908"/>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6"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7"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31" name="Group"/>
            <p:cNvGrpSpPr/>
            <p:nvPr/>
          </p:nvGrpSpPr>
          <p:grpSpPr>
            <a:xfrm>
              <a:off x="2548458" y="183080"/>
              <a:ext cx="751435" cy="1063780"/>
              <a:chOff x="0" y="0"/>
              <a:chExt cx="751434" cy="1063779"/>
            </a:xfrm>
          </p:grpSpPr>
          <p:sp>
            <p:nvSpPr>
              <p:cNvPr id="34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5" name="Group"/>
            <p:cNvGrpSpPr/>
            <p:nvPr/>
          </p:nvGrpSpPr>
          <p:grpSpPr>
            <a:xfrm>
              <a:off x="3133146" y="841607"/>
              <a:ext cx="751435" cy="1063781"/>
              <a:chOff x="0" y="0"/>
              <a:chExt cx="751434" cy="1063779"/>
            </a:xfrm>
          </p:grpSpPr>
          <p:sp>
            <p:nvSpPr>
              <p:cNvPr id="34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9" name="Group"/>
            <p:cNvGrpSpPr/>
            <p:nvPr/>
          </p:nvGrpSpPr>
          <p:grpSpPr>
            <a:xfrm>
              <a:off x="4579429" y="0"/>
              <a:ext cx="751435" cy="2397316"/>
              <a:chOff x="0" y="0"/>
              <a:chExt cx="751434" cy="2397315"/>
            </a:xfrm>
          </p:grpSpPr>
          <p:sp>
            <p:nvSpPr>
              <p:cNvPr id="343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66" name="Group"/>
          <p:cNvGrpSpPr/>
          <p:nvPr/>
        </p:nvGrpSpPr>
        <p:grpSpPr>
          <a:xfrm>
            <a:off x="10710752" y="3384999"/>
            <a:ext cx="5571724" cy="2574168"/>
            <a:chOff x="0" y="0"/>
            <a:chExt cx="5571722" cy="2574166"/>
          </a:xfrm>
        </p:grpSpPr>
        <p:sp>
          <p:nvSpPr>
            <p:cNvPr id="34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5"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46"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7"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8"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9"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453" name="Group"/>
            <p:cNvGrpSpPr/>
            <p:nvPr/>
          </p:nvGrpSpPr>
          <p:grpSpPr>
            <a:xfrm>
              <a:off x="2548458" y="186852"/>
              <a:ext cx="751435" cy="1063781"/>
              <a:chOff x="0" y="0"/>
              <a:chExt cx="751434" cy="1063779"/>
            </a:xfrm>
          </p:grpSpPr>
          <p:sp>
            <p:nvSpPr>
              <p:cNvPr id="34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57" name="Group"/>
            <p:cNvGrpSpPr/>
            <p:nvPr/>
          </p:nvGrpSpPr>
          <p:grpSpPr>
            <a:xfrm>
              <a:off x="3133146" y="845379"/>
              <a:ext cx="751435" cy="1063781"/>
              <a:chOff x="0" y="0"/>
              <a:chExt cx="751434" cy="1063779"/>
            </a:xfrm>
          </p:grpSpPr>
          <p:sp>
            <p:nvSpPr>
              <p:cNvPr id="34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1" name="Group"/>
            <p:cNvGrpSpPr/>
            <p:nvPr/>
          </p:nvGrpSpPr>
          <p:grpSpPr>
            <a:xfrm>
              <a:off x="3717835" y="1510386"/>
              <a:ext cx="751435" cy="1063781"/>
              <a:chOff x="0" y="0"/>
              <a:chExt cx="751434" cy="1063779"/>
            </a:xfrm>
          </p:grpSpPr>
          <p:sp>
            <p:nvSpPr>
              <p:cNvPr id="34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5" name="Group"/>
            <p:cNvGrpSpPr/>
            <p:nvPr/>
          </p:nvGrpSpPr>
          <p:grpSpPr>
            <a:xfrm>
              <a:off x="4579429" y="3771"/>
              <a:ext cx="751435" cy="2397317"/>
              <a:chOff x="0" y="0"/>
              <a:chExt cx="751434" cy="2397315"/>
            </a:xfrm>
          </p:grpSpPr>
          <p:sp>
            <p:nvSpPr>
              <p:cNvPr id="346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6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86" name="Group"/>
          <p:cNvGrpSpPr/>
          <p:nvPr/>
        </p:nvGrpSpPr>
        <p:grpSpPr>
          <a:xfrm>
            <a:off x="17983051" y="3535550"/>
            <a:ext cx="5125039" cy="3365511"/>
            <a:chOff x="446684" y="126339"/>
            <a:chExt cx="5125038" cy="3365510"/>
          </a:xfrm>
        </p:grpSpPr>
        <p:sp>
          <p:nvSpPr>
            <p:cNvPr id="3467"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8"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9"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0"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1" name="⎥0〉"/>
            <p:cNvSpPr/>
            <p:nvPr/>
          </p:nvSpPr>
          <p:spPr>
            <a:xfrm>
              <a:off x="446684" y="2306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2" name="⎥0〉"/>
            <p:cNvSpPr/>
            <p:nvPr/>
          </p:nvSpPr>
          <p:spPr>
            <a:xfrm>
              <a:off x="446684" y="8989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3" name="⎥0〉"/>
            <p:cNvSpPr/>
            <p:nvPr/>
          </p:nvSpPr>
          <p:spPr>
            <a:xfrm>
              <a:off x="446684" y="15671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4" name="⎥0〉"/>
            <p:cNvSpPr/>
            <p:nvPr/>
          </p:nvSpPr>
          <p:spPr>
            <a:xfrm>
              <a:off x="446684" y="2221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5"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6"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7"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81" name="Group"/>
            <p:cNvGrpSpPr/>
            <p:nvPr/>
          </p:nvGrpSpPr>
          <p:grpSpPr>
            <a:xfrm>
              <a:off x="2548458" y="126339"/>
              <a:ext cx="751435" cy="1063781"/>
              <a:chOff x="0" y="0"/>
              <a:chExt cx="751434" cy="1063779"/>
            </a:xfrm>
          </p:grpSpPr>
          <p:sp>
            <p:nvSpPr>
              <p:cNvPr id="347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85" name="Group"/>
            <p:cNvGrpSpPr/>
            <p:nvPr/>
          </p:nvGrpSpPr>
          <p:grpSpPr>
            <a:xfrm>
              <a:off x="3717835" y="1449873"/>
              <a:ext cx="751435" cy="1063781"/>
              <a:chOff x="0" y="0"/>
              <a:chExt cx="751434" cy="1063779"/>
            </a:xfrm>
          </p:grpSpPr>
          <p:sp>
            <p:nvSpPr>
              <p:cNvPr id="348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8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prstGeom prst="rect">
            <a:avLst/>
          </a:prstGeom>
        </p:spPr>
        <p:txBody>
          <a:bodyPr/>
          <a:lstStyle/>
          <a:p>
            <a:r>
              <a:t>QuantumNAS</a:t>
            </a:r>
          </a:p>
        </p:txBody>
      </p:sp>
      <p:sp>
        <p:nvSpPr>
          <p:cNvPr id="3498"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solidFill>
                  <a:srgbClr val="D5D5D5"/>
                </a:solidFill>
              </a:defRPr>
            </a:pPr>
            <a:r>
              <a:t>Iterative Quantum Gate Pruning</a:t>
            </a:r>
          </a:p>
        </p:txBody>
      </p:sp>
      <p:sp>
        <p:nvSpPr>
          <p:cNvPr id="34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105</a:t>
            </a:fld>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3" name="QuantumNAS"/>
          <p:cNvSpPr txBox="1">
            <a:spLocks noGrp="1"/>
          </p:cNvSpPr>
          <p:nvPr>
            <p:ph type="title"/>
          </p:nvPr>
        </p:nvSpPr>
        <p:spPr>
          <a:prstGeom prst="rect">
            <a:avLst/>
          </a:prstGeom>
        </p:spPr>
        <p:txBody>
          <a:bodyPr/>
          <a:lstStyle/>
          <a:p>
            <a:r>
              <a:t>QuantumNAS</a:t>
            </a:r>
          </a:p>
        </p:txBody>
      </p:sp>
      <p:sp>
        <p:nvSpPr>
          <p:cNvPr id="3504"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pPr>
            <a:r>
              <a:t>Iterative Quantum Gate Pruning</a:t>
            </a:r>
          </a:p>
        </p:txBody>
      </p:sp>
      <p:sp>
        <p:nvSpPr>
          <p:cNvPr id="35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106</a:t>
            </a:fld>
            <a:endParaRP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 name="Iterative Pruning"/>
          <p:cNvSpPr txBox="1">
            <a:spLocks noGrp="1"/>
          </p:cNvSpPr>
          <p:nvPr>
            <p:ph type="title"/>
          </p:nvPr>
        </p:nvSpPr>
        <p:spPr>
          <a:prstGeom prst="rect">
            <a:avLst/>
          </a:prstGeom>
        </p:spPr>
        <p:txBody>
          <a:bodyPr/>
          <a:lstStyle/>
          <a:p>
            <a:r>
              <a:t>Iterative Pruning</a:t>
            </a:r>
          </a:p>
        </p:txBody>
      </p:sp>
      <p:sp>
        <p:nvSpPr>
          <p:cNvPr id="3510"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1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107</a:t>
            </a:fld>
            <a:endParaRPr/>
          </a:p>
        </p:txBody>
      </p:sp>
      <p:sp>
        <p:nvSpPr>
          <p:cNvPr id="351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8"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19"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20"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21"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536" name="Group"/>
          <p:cNvGrpSpPr/>
          <p:nvPr/>
        </p:nvGrpSpPr>
        <p:grpSpPr>
          <a:xfrm>
            <a:off x="7193015" y="6320167"/>
            <a:ext cx="3133599" cy="2574168"/>
            <a:chOff x="0" y="0"/>
            <a:chExt cx="3133597" cy="2574166"/>
          </a:xfrm>
        </p:grpSpPr>
        <p:sp>
          <p:nvSpPr>
            <p:cNvPr id="352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27" name="Group"/>
            <p:cNvGrpSpPr/>
            <p:nvPr/>
          </p:nvGrpSpPr>
          <p:grpSpPr>
            <a:xfrm>
              <a:off x="1212787" y="186852"/>
              <a:ext cx="751435" cy="1063781"/>
              <a:chOff x="0" y="0"/>
              <a:chExt cx="751434" cy="1063779"/>
            </a:xfrm>
          </p:grpSpPr>
          <p:sp>
            <p:nvSpPr>
              <p:cNvPr id="352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1" name="Group"/>
            <p:cNvGrpSpPr/>
            <p:nvPr/>
          </p:nvGrpSpPr>
          <p:grpSpPr>
            <a:xfrm>
              <a:off x="1797475" y="845379"/>
              <a:ext cx="751435" cy="1063781"/>
              <a:chOff x="0" y="0"/>
              <a:chExt cx="751434" cy="1063779"/>
            </a:xfrm>
          </p:grpSpPr>
          <p:sp>
            <p:nvSpPr>
              <p:cNvPr id="3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5" name="Group"/>
            <p:cNvGrpSpPr/>
            <p:nvPr/>
          </p:nvGrpSpPr>
          <p:grpSpPr>
            <a:xfrm>
              <a:off x="2382163" y="1510386"/>
              <a:ext cx="751435" cy="1063781"/>
              <a:chOff x="0" y="0"/>
              <a:chExt cx="751434" cy="1063779"/>
            </a:xfrm>
          </p:grpSpPr>
          <p:sp>
            <p:nvSpPr>
              <p:cNvPr id="3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556" name="Group"/>
          <p:cNvGrpSpPr/>
          <p:nvPr/>
        </p:nvGrpSpPr>
        <p:grpSpPr>
          <a:xfrm>
            <a:off x="13784039" y="6320167"/>
            <a:ext cx="3995193" cy="2574168"/>
            <a:chOff x="0" y="0"/>
            <a:chExt cx="3995192" cy="2574166"/>
          </a:xfrm>
        </p:grpSpPr>
        <p:sp>
          <p:nvSpPr>
            <p:cNvPr id="353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9"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43" name="Group"/>
            <p:cNvGrpSpPr/>
            <p:nvPr/>
          </p:nvGrpSpPr>
          <p:grpSpPr>
            <a:xfrm>
              <a:off x="1212787" y="186852"/>
              <a:ext cx="751435" cy="1063781"/>
              <a:chOff x="0" y="0"/>
              <a:chExt cx="751434" cy="1063779"/>
            </a:xfrm>
          </p:grpSpPr>
          <p:sp>
            <p:nvSpPr>
              <p:cNvPr id="35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47" name="Group"/>
            <p:cNvGrpSpPr/>
            <p:nvPr/>
          </p:nvGrpSpPr>
          <p:grpSpPr>
            <a:xfrm>
              <a:off x="1797475" y="845379"/>
              <a:ext cx="751435" cy="1063781"/>
              <a:chOff x="0" y="0"/>
              <a:chExt cx="751434" cy="1063779"/>
            </a:xfrm>
          </p:grpSpPr>
          <p:sp>
            <p:nvSpPr>
              <p:cNvPr id="35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1" name="Group"/>
            <p:cNvGrpSpPr/>
            <p:nvPr/>
          </p:nvGrpSpPr>
          <p:grpSpPr>
            <a:xfrm>
              <a:off x="2382163" y="1510386"/>
              <a:ext cx="751435" cy="1063781"/>
              <a:chOff x="0" y="0"/>
              <a:chExt cx="751434" cy="1063779"/>
            </a:xfrm>
          </p:grpSpPr>
          <p:sp>
            <p:nvSpPr>
              <p:cNvPr id="35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5" name="Group"/>
            <p:cNvGrpSpPr/>
            <p:nvPr/>
          </p:nvGrpSpPr>
          <p:grpSpPr>
            <a:xfrm>
              <a:off x="3243758" y="3771"/>
              <a:ext cx="751435" cy="2397317"/>
              <a:chOff x="0" y="0"/>
              <a:chExt cx="751434" cy="2397315"/>
            </a:xfrm>
          </p:grpSpPr>
          <p:sp>
            <p:nvSpPr>
              <p:cNvPr id="355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5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557"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558"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559"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 name="Iterative Pruning"/>
          <p:cNvSpPr txBox="1">
            <a:spLocks noGrp="1"/>
          </p:cNvSpPr>
          <p:nvPr>
            <p:ph type="title"/>
          </p:nvPr>
        </p:nvSpPr>
        <p:spPr>
          <a:prstGeom prst="rect">
            <a:avLst/>
          </a:prstGeom>
        </p:spPr>
        <p:txBody>
          <a:bodyPr/>
          <a:lstStyle/>
          <a:p>
            <a:r>
              <a:t>Iterative Pruning</a:t>
            </a:r>
          </a:p>
        </p:txBody>
      </p:sp>
      <p:sp>
        <p:nvSpPr>
          <p:cNvPr id="3564"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6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108</a:t>
            </a:fld>
            <a:endParaRPr/>
          </a:p>
        </p:txBody>
      </p:sp>
      <p:sp>
        <p:nvSpPr>
          <p:cNvPr id="356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6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2"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73"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74"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75"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576"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7"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8"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579"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0"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584" name="Group"/>
          <p:cNvGrpSpPr/>
          <p:nvPr/>
        </p:nvGrpSpPr>
        <p:grpSpPr>
          <a:xfrm>
            <a:off x="8990490" y="7165547"/>
            <a:ext cx="751435" cy="1063780"/>
            <a:chOff x="0" y="0"/>
            <a:chExt cx="751434" cy="1063779"/>
          </a:xfrm>
        </p:grpSpPr>
        <p:sp>
          <p:nvSpPr>
            <p:cNvPr id="35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88" name="Group"/>
          <p:cNvGrpSpPr/>
          <p:nvPr/>
        </p:nvGrpSpPr>
        <p:grpSpPr>
          <a:xfrm>
            <a:off x="9575179" y="7830554"/>
            <a:ext cx="751435" cy="1063781"/>
            <a:chOff x="0" y="0"/>
            <a:chExt cx="751434" cy="1063779"/>
          </a:xfrm>
        </p:grpSpPr>
        <p:sp>
          <p:nvSpPr>
            <p:cNvPr id="358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8" name="Group"/>
          <p:cNvGrpSpPr/>
          <p:nvPr/>
        </p:nvGrpSpPr>
        <p:grpSpPr>
          <a:xfrm>
            <a:off x="13784039" y="6320167"/>
            <a:ext cx="3995193" cy="2574168"/>
            <a:chOff x="0" y="0"/>
            <a:chExt cx="3995192" cy="2574166"/>
          </a:xfrm>
        </p:grpSpPr>
        <p:sp>
          <p:nvSpPr>
            <p:cNvPr id="35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95" name="Group"/>
            <p:cNvGrpSpPr/>
            <p:nvPr/>
          </p:nvGrpSpPr>
          <p:grpSpPr>
            <a:xfrm>
              <a:off x="1212787" y="186852"/>
              <a:ext cx="751435" cy="1063781"/>
              <a:chOff x="0" y="0"/>
              <a:chExt cx="751434" cy="1063779"/>
            </a:xfrm>
          </p:grpSpPr>
          <p:sp>
            <p:nvSpPr>
              <p:cNvPr id="35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99" name="Group"/>
            <p:cNvGrpSpPr/>
            <p:nvPr/>
          </p:nvGrpSpPr>
          <p:grpSpPr>
            <a:xfrm>
              <a:off x="1797475" y="845379"/>
              <a:ext cx="751435" cy="1063781"/>
              <a:chOff x="0" y="0"/>
              <a:chExt cx="751434" cy="1063779"/>
            </a:xfrm>
          </p:grpSpPr>
          <p:sp>
            <p:nvSpPr>
              <p:cNvPr id="35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3" name="Group"/>
            <p:cNvGrpSpPr/>
            <p:nvPr/>
          </p:nvGrpSpPr>
          <p:grpSpPr>
            <a:xfrm>
              <a:off x="2382163" y="1510386"/>
              <a:ext cx="751435" cy="1063781"/>
              <a:chOff x="0" y="0"/>
              <a:chExt cx="751434" cy="1063779"/>
            </a:xfrm>
          </p:grpSpPr>
          <p:sp>
            <p:nvSpPr>
              <p:cNvPr id="360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7" name="Group"/>
            <p:cNvGrpSpPr/>
            <p:nvPr/>
          </p:nvGrpSpPr>
          <p:grpSpPr>
            <a:xfrm>
              <a:off x="3243758" y="3771"/>
              <a:ext cx="751435" cy="2397317"/>
              <a:chOff x="0" y="0"/>
              <a:chExt cx="751434" cy="2397315"/>
            </a:xfrm>
          </p:grpSpPr>
          <p:sp>
            <p:nvSpPr>
              <p:cNvPr id="360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09"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10"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11"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14" name="Group"/>
          <p:cNvGrpSpPr/>
          <p:nvPr/>
        </p:nvGrpSpPr>
        <p:grpSpPr>
          <a:xfrm>
            <a:off x="8414330" y="6918971"/>
            <a:ext cx="708980" cy="708979"/>
            <a:chOff x="0" y="0"/>
            <a:chExt cx="708978" cy="708978"/>
          </a:xfrm>
        </p:grpSpPr>
        <p:sp>
          <p:nvSpPr>
            <p:cNvPr id="361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1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8" name="Iterative Pruning"/>
          <p:cNvSpPr txBox="1">
            <a:spLocks noGrp="1"/>
          </p:cNvSpPr>
          <p:nvPr>
            <p:ph type="title"/>
          </p:nvPr>
        </p:nvSpPr>
        <p:spPr>
          <a:prstGeom prst="rect">
            <a:avLst/>
          </a:prstGeom>
        </p:spPr>
        <p:txBody>
          <a:bodyPr/>
          <a:lstStyle/>
          <a:p>
            <a:r>
              <a:t>Iterative Pruning</a:t>
            </a:r>
          </a:p>
        </p:txBody>
      </p:sp>
      <p:sp>
        <p:nvSpPr>
          <p:cNvPr id="3619"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109</a:t>
            </a:fld>
            <a:endParaRPr/>
          </a:p>
        </p:txBody>
      </p:sp>
      <p:sp>
        <p:nvSpPr>
          <p:cNvPr id="362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7"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28"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29"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30"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31"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2"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3"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34"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5"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39" name="Group"/>
          <p:cNvGrpSpPr/>
          <p:nvPr/>
        </p:nvGrpSpPr>
        <p:grpSpPr>
          <a:xfrm>
            <a:off x="8990490" y="7165547"/>
            <a:ext cx="751435" cy="1063780"/>
            <a:chOff x="0" y="0"/>
            <a:chExt cx="751434" cy="1063779"/>
          </a:xfrm>
        </p:grpSpPr>
        <p:sp>
          <p:nvSpPr>
            <p:cNvPr id="36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43" name="Group"/>
          <p:cNvGrpSpPr/>
          <p:nvPr/>
        </p:nvGrpSpPr>
        <p:grpSpPr>
          <a:xfrm>
            <a:off x="9575179" y="7830554"/>
            <a:ext cx="751435" cy="1063781"/>
            <a:chOff x="0" y="0"/>
            <a:chExt cx="751434" cy="1063779"/>
          </a:xfrm>
        </p:grpSpPr>
        <p:sp>
          <p:nvSpPr>
            <p:cNvPr id="36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3" name="Group"/>
          <p:cNvGrpSpPr/>
          <p:nvPr/>
        </p:nvGrpSpPr>
        <p:grpSpPr>
          <a:xfrm>
            <a:off x="13784039" y="6320167"/>
            <a:ext cx="3995193" cy="2574168"/>
            <a:chOff x="0" y="0"/>
            <a:chExt cx="3995192" cy="2574166"/>
          </a:xfrm>
        </p:grpSpPr>
        <p:sp>
          <p:nvSpPr>
            <p:cNvPr id="364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5"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64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650" name="Group"/>
            <p:cNvGrpSpPr/>
            <p:nvPr/>
          </p:nvGrpSpPr>
          <p:grpSpPr>
            <a:xfrm>
              <a:off x="1212787" y="186852"/>
              <a:ext cx="751435" cy="1063781"/>
              <a:chOff x="0" y="0"/>
              <a:chExt cx="751434" cy="1063779"/>
            </a:xfrm>
          </p:grpSpPr>
          <p:sp>
            <p:nvSpPr>
              <p:cNvPr id="36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4" name="Group"/>
            <p:cNvGrpSpPr/>
            <p:nvPr/>
          </p:nvGrpSpPr>
          <p:grpSpPr>
            <a:xfrm>
              <a:off x="1797475" y="845379"/>
              <a:ext cx="751435" cy="1063781"/>
              <a:chOff x="0" y="0"/>
              <a:chExt cx="751434" cy="1063779"/>
            </a:xfrm>
          </p:grpSpPr>
          <p:sp>
            <p:nvSpPr>
              <p:cNvPr id="365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8" name="Group"/>
            <p:cNvGrpSpPr/>
            <p:nvPr/>
          </p:nvGrpSpPr>
          <p:grpSpPr>
            <a:xfrm>
              <a:off x="2382163" y="1510386"/>
              <a:ext cx="751435" cy="1063781"/>
              <a:chOff x="0" y="0"/>
              <a:chExt cx="751434" cy="1063779"/>
            </a:xfrm>
          </p:grpSpPr>
          <p:sp>
            <p:nvSpPr>
              <p:cNvPr id="36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2" name="Group"/>
            <p:cNvGrpSpPr/>
            <p:nvPr/>
          </p:nvGrpSpPr>
          <p:grpSpPr>
            <a:xfrm>
              <a:off x="3243758" y="3771"/>
              <a:ext cx="751435" cy="2397317"/>
              <a:chOff x="0" y="0"/>
              <a:chExt cx="751434" cy="2397315"/>
            </a:xfrm>
          </p:grpSpPr>
          <p:sp>
            <p:nvSpPr>
              <p:cNvPr id="3659"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6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6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64"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65"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66"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69" name="Group"/>
          <p:cNvGrpSpPr/>
          <p:nvPr/>
        </p:nvGrpSpPr>
        <p:grpSpPr>
          <a:xfrm>
            <a:off x="8414330" y="6918971"/>
            <a:ext cx="708980" cy="708979"/>
            <a:chOff x="0" y="0"/>
            <a:chExt cx="708978" cy="708978"/>
          </a:xfrm>
        </p:grpSpPr>
        <p:sp>
          <p:nvSpPr>
            <p:cNvPr id="3667"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68"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72" name="Group"/>
          <p:cNvGrpSpPr/>
          <p:nvPr/>
        </p:nvGrpSpPr>
        <p:grpSpPr>
          <a:xfrm>
            <a:off x="13805445" y="6925114"/>
            <a:ext cx="708980" cy="708979"/>
            <a:chOff x="0" y="0"/>
            <a:chExt cx="708978" cy="708978"/>
          </a:xfrm>
        </p:grpSpPr>
        <p:sp>
          <p:nvSpPr>
            <p:cNvPr id="3670"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71"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Quantum Bit"/>
          <p:cNvSpPr txBox="1">
            <a:spLocks noGrp="1"/>
          </p:cNvSpPr>
          <p:nvPr>
            <p:ph type="title"/>
          </p:nvPr>
        </p:nvSpPr>
        <p:spPr>
          <a:prstGeom prst="rect">
            <a:avLst/>
          </a:prstGeom>
        </p:spPr>
        <p:txBody>
          <a:bodyPr/>
          <a:lstStyle/>
          <a:p>
            <a:r>
              <a:t>Quantum Bit</a:t>
            </a:r>
          </a:p>
        </p:txBody>
      </p:sp>
      <p:sp>
        <p:nvSpPr>
          <p:cNvPr id="149" name="Classical bits represented in statevector…"/>
          <p:cNvSpPr txBox="1">
            <a:spLocks noGrp="1"/>
          </p:cNvSpPr>
          <p:nvPr>
            <p:ph type="body" idx="1"/>
          </p:nvPr>
        </p:nvSpPr>
        <p:spPr>
          <a:xfrm>
            <a:off x="1218959" y="2540000"/>
            <a:ext cx="21944882" cy="10177551"/>
          </a:xfrm>
          <a:prstGeom prst="rect">
            <a:avLst/>
          </a:prstGeom>
        </p:spPr>
        <p:txBody>
          <a:bodyPr/>
          <a:lstStyle/>
          <a:p>
            <a:r>
              <a:t>Classical bits represented in statevector</a:t>
            </a:r>
          </a:p>
          <a:p>
            <a:pPr lvl="1"/>
            <a:r>
              <a:t>Classical 0:</a:t>
            </a:r>
          </a:p>
          <a:p>
            <a:pPr lvl="1"/>
            <a:endParaRPr/>
          </a:p>
          <a:p>
            <a:pPr lvl="1"/>
            <a:endParaRPr/>
          </a:p>
          <a:p>
            <a:pPr lvl="1"/>
            <a:endParaRPr/>
          </a:p>
          <a:p>
            <a:pPr lvl="1"/>
            <a:r>
              <a:t>Classical 1:</a:t>
            </a:r>
          </a:p>
          <a:p>
            <a:pPr lvl="1"/>
            <a:endParaRPr/>
          </a:p>
          <a:p>
            <a:pPr lvl="1"/>
            <a:endParaRPr/>
          </a:p>
          <a:p>
            <a:pPr lvl="1"/>
            <a:endParaRPr/>
          </a:p>
          <a:p>
            <a:pPr lvl="1"/>
            <a:r>
              <a:t>An arbitrary quantum states:</a:t>
            </a:r>
          </a:p>
        </p:txBody>
      </p:sp>
      <p:sp>
        <p:nvSpPr>
          <p:cNvPr id="1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151" name="Image" descr="Image"/>
          <p:cNvPicPr>
            <a:picLocks noChangeAspect="1"/>
          </p:cNvPicPr>
          <p:nvPr/>
        </p:nvPicPr>
        <p:blipFill>
          <a:blip r:embed="rId2"/>
          <a:stretch>
            <a:fillRect/>
          </a:stretch>
        </p:blipFill>
        <p:spPr>
          <a:xfrm>
            <a:off x="6431059" y="3195533"/>
            <a:ext cx="1308101" cy="2667001"/>
          </a:xfrm>
          <a:prstGeom prst="rect">
            <a:avLst/>
          </a:prstGeom>
          <a:ln w="12700">
            <a:miter lim="400000"/>
          </a:ln>
        </p:spPr>
      </p:pic>
      <p:pic>
        <p:nvPicPr>
          <p:cNvPr id="152" name="Image" descr="Image"/>
          <p:cNvPicPr>
            <a:picLocks noChangeAspect="1"/>
          </p:cNvPicPr>
          <p:nvPr/>
        </p:nvPicPr>
        <p:blipFill>
          <a:blip r:embed="rId3"/>
          <a:stretch>
            <a:fillRect/>
          </a:stretch>
        </p:blipFill>
        <p:spPr>
          <a:xfrm>
            <a:off x="6462809" y="6527748"/>
            <a:ext cx="1244601" cy="2578101"/>
          </a:xfrm>
          <a:prstGeom prst="rect">
            <a:avLst/>
          </a:prstGeom>
          <a:ln w="12700">
            <a:miter lim="400000"/>
          </a:ln>
        </p:spPr>
      </p:pic>
      <p:pic>
        <p:nvPicPr>
          <p:cNvPr id="153" name="Image" descr="Image"/>
          <p:cNvPicPr>
            <a:picLocks noChangeAspect="1"/>
          </p:cNvPicPr>
          <p:nvPr/>
        </p:nvPicPr>
        <p:blipFill>
          <a:blip r:embed="rId4"/>
          <a:stretch>
            <a:fillRect/>
          </a:stretch>
        </p:blipFill>
        <p:spPr>
          <a:xfrm>
            <a:off x="9426059" y="9169075"/>
            <a:ext cx="10795700" cy="2844511"/>
          </a:xfrm>
          <a:prstGeom prst="rect">
            <a:avLst/>
          </a:prstGeom>
          <a:ln w="12700">
            <a:miter lim="400000"/>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 name="Iterative Pruning"/>
          <p:cNvSpPr txBox="1">
            <a:spLocks noGrp="1"/>
          </p:cNvSpPr>
          <p:nvPr>
            <p:ph type="title"/>
          </p:nvPr>
        </p:nvSpPr>
        <p:spPr>
          <a:prstGeom prst="rect">
            <a:avLst/>
          </a:prstGeom>
        </p:spPr>
        <p:txBody>
          <a:bodyPr/>
          <a:lstStyle/>
          <a:p>
            <a:r>
              <a:t>Iterative Pruning</a:t>
            </a:r>
          </a:p>
        </p:txBody>
      </p:sp>
      <p:sp>
        <p:nvSpPr>
          <p:cNvPr id="3677"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110</a:t>
            </a:fld>
            <a:endParaRPr/>
          </a:p>
        </p:txBody>
      </p:sp>
      <p:sp>
        <p:nvSpPr>
          <p:cNvPr id="367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5"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86"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87"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88"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89"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0"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1"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92"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3"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97" name="Group"/>
          <p:cNvGrpSpPr/>
          <p:nvPr/>
        </p:nvGrpSpPr>
        <p:grpSpPr>
          <a:xfrm>
            <a:off x="8990490" y="7165547"/>
            <a:ext cx="751435" cy="1063780"/>
            <a:chOff x="0" y="0"/>
            <a:chExt cx="751434" cy="1063779"/>
          </a:xfrm>
        </p:grpSpPr>
        <p:sp>
          <p:nvSpPr>
            <p:cNvPr id="36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01" name="Group"/>
          <p:cNvGrpSpPr/>
          <p:nvPr/>
        </p:nvGrpSpPr>
        <p:grpSpPr>
          <a:xfrm>
            <a:off x="9575179" y="7830554"/>
            <a:ext cx="751435" cy="1063781"/>
            <a:chOff x="0" y="0"/>
            <a:chExt cx="751434" cy="1063779"/>
          </a:xfrm>
        </p:grpSpPr>
        <p:sp>
          <p:nvSpPr>
            <p:cNvPr id="36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1" name="Group"/>
          <p:cNvGrpSpPr/>
          <p:nvPr/>
        </p:nvGrpSpPr>
        <p:grpSpPr>
          <a:xfrm>
            <a:off x="13784039" y="6320167"/>
            <a:ext cx="3995193" cy="2574168"/>
            <a:chOff x="0" y="0"/>
            <a:chExt cx="3995192" cy="2574166"/>
          </a:xfrm>
        </p:grpSpPr>
        <p:sp>
          <p:nvSpPr>
            <p:cNvPr id="37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3"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0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708" name="Group"/>
            <p:cNvGrpSpPr/>
            <p:nvPr/>
          </p:nvGrpSpPr>
          <p:grpSpPr>
            <a:xfrm>
              <a:off x="1212787" y="186852"/>
              <a:ext cx="751435" cy="1063781"/>
              <a:chOff x="0" y="0"/>
              <a:chExt cx="751434" cy="1063779"/>
            </a:xfrm>
          </p:grpSpPr>
          <p:sp>
            <p:nvSpPr>
              <p:cNvPr id="37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2" name="Group"/>
            <p:cNvGrpSpPr/>
            <p:nvPr/>
          </p:nvGrpSpPr>
          <p:grpSpPr>
            <a:xfrm>
              <a:off x="1797475" y="845379"/>
              <a:ext cx="751435" cy="1063781"/>
              <a:chOff x="0" y="0"/>
              <a:chExt cx="751434" cy="1063779"/>
            </a:xfrm>
          </p:grpSpPr>
          <p:sp>
            <p:nvSpPr>
              <p:cNvPr id="37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6" name="Group"/>
            <p:cNvGrpSpPr/>
            <p:nvPr/>
          </p:nvGrpSpPr>
          <p:grpSpPr>
            <a:xfrm>
              <a:off x="2382163" y="1510386"/>
              <a:ext cx="751435" cy="1063781"/>
              <a:chOff x="0" y="0"/>
              <a:chExt cx="751434" cy="1063779"/>
            </a:xfrm>
          </p:grpSpPr>
          <p:sp>
            <p:nvSpPr>
              <p:cNvPr id="371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0" name="Group"/>
            <p:cNvGrpSpPr/>
            <p:nvPr/>
          </p:nvGrpSpPr>
          <p:grpSpPr>
            <a:xfrm>
              <a:off x="3243758" y="3771"/>
              <a:ext cx="751435" cy="2397317"/>
              <a:chOff x="0" y="0"/>
              <a:chExt cx="751434" cy="2397315"/>
            </a:xfrm>
          </p:grpSpPr>
          <p:sp>
            <p:nvSpPr>
              <p:cNvPr id="3717"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1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9"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22"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23"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24"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27" name="Group"/>
          <p:cNvGrpSpPr/>
          <p:nvPr/>
        </p:nvGrpSpPr>
        <p:grpSpPr>
          <a:xfrm>
            <a:off x="17046847" y="6269573"/>
            <a:ext cx="708980" cy="708980"/>
            <a:chOff x="0" y="0"/>
            <a:chExt cx="708978" cy="708978"/>
          </a:xfrm>
        </p:grpSpPr>
        <p:sp>
          <p:nvSpPr>
            <p:cNvPr id="372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0" name="Group"/>
          <p:cNvGrpSpPr/>
          <p:nvPr/>
        </p:nvGrpSpPr>
        <p:grpSpPr>
          <a:xfrm>
            <a:off x="8414330" y="6918971"/>
            <a:ext cx="708980" cy="708979"/>
            <a:chOff x="0" y="0"/>
            <a:chExt cx="708978" cy="708978"/>
          </a:xfrm>
        </p:grpSpPr>
        <p:sp>
          <p:nvSpPr>
            <p:cNvPr id="372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3" name="Group"/>
          <p:cNvGrpSpPr/>
          <p:nvPr/>
        </p:nvGrpSpPr>
        <p:grpSpPr>
          <a:xfrm>
            <a:off x="13805445" y="6925114"/>
            <a:ext cx="708980" cy="708979"/>
            <a:chOff x="0" y="0"/>
            <a:chExt cx="708978" cy="708978"/>
          </a:xfrm>
        </p:grpSpPr>
        <p:sp>
          <p:nvSpPr>
            <p:cNvPr id="3731"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32"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 name="Iterative Pruning"/>
          <p:cNvSpPr txBox="1">
            <a:spLocks noGrp="1"/>
          </p:cNvSpPr>
          <p:nvPr>
            <p:ph type="title"/>
          </p:nvPr>
        </p:nvSpPr>
        <p:spPr>
          <a:prstGeom prst="rect">
            <a:avLst/>
          </a:prstGeom>
        </p:spPr>
        <p:txBody>
          <a:bodyPr/>
          <a:lstStyle/>
          <a:p>
            <a:r>
              <a:t>Iterative Pruning</a:t>
            </a:r>
          </a:p>
        </p:txBody>
      </p:sp>
      <p:sp>
        <p:nvSpPr>
          <p:cNvPr id="3738"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73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111</a:t>
            </a:fld>
            <a:endParaRPr/>
          </a:p>
        </p:txBody>
      </p:sp>
      <p:sp>
        <p:nvSpPr>
          <p:cNvPr id="374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6"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747"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748"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749"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750" name="0"/>
          <p:cNvSpPr/>
          <p:nvPr/>
        </p:nvSpPr>
        <p:spPr>
          <a:xfrm>
            <a:off x="7193015" y="6320167"/>
            <a:ext cx="751435" cy="582393"/>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51"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2"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753"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4"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758" name="Group"/>
          <p:cNvGrpSpPr/>
          <p:nvPr/>
        </p:nvGrpSpPr>
        <p:grpSpPr>
          <a:xfrm>
            <a:off x="8990490" y="7165547"/>
            <a:ext cx="751435" cy="1063780"/>
            <a:chOff x="0" y="0"/>
            <a:chExt cx="751434" cy="1063779"/>
          </a:xfrm>
        </p:grpSpPr>
        <p:sp>
          <p:nvSpPr>
            <p:cNvPr id="37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62" name="Group"/>
          <p:cNvGrpSpPr/>
          <p:nvPr/>
        </p:nvGrpSpPr>
        <p:grpSpPr>
          <a:xfrm>
            <a:off x="9575179" y="7830554"/>
            <a:ext cx="751435" cy="1063781"/>
            <a:chOff x="0" y="0"/>
            <a:chExt cx="751434" cy="1063779"/>
          </a:xfrm>
        </p:grpSpPr>
        <p:sp>
          <p:nvSpPr>
            <p:cNvPr id="37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2" name="Group"/>
          <p:cNvGrpSpPr/>
          <p:nvPr/>
        </p:nvGrpSpPr>
        <p:grpSpPr>
          <a:xfrm>
            <a:off x="13784039" y="6320167"/>
            <a:ext cx="3995193" cy="2574168"/>
            <a:chOff x="0" y="0"/>
            <a:chExt cx="3995192" cy="2574166"/>
          </a:xfrm>
        </p:grpSpPr>
        <p:sp>
          <p:nvSpPr>
            <p:cNvPr id="37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4"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65" name="0"/>
            <p:cNvSpPr/>
            <p:nvPr/>
          </p:nvSpPr>
          <p:spPr>
            <a:xfrm>
              <a:off x="0" y="1335911"/>
              <a:ext cx="751435" cy="582393"/>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grpSp>
          <p:nvGrpSpPr>
            <p:cNvPr id="3769" name="Group"/>
            <p:cNvGrpSpPr/>
            <p:nvPr/>
          </p:nvGrpSpPr>
          <p:grpSpPr>
            <a:xfrm>
              <a:off x="1212787" y="186852"/>
              <a:ext cx="751435" cy="1063781"/>
              <a:chOff x="0" y="0"/>
              <a:chExt cx="751434" cy="1063779"/>
            </a:xfrm>
          </p:grpSpPr>
          <p:sp>
            <p:nvSpPr>
              <p:cNvPr id="37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3" name="Group"/>
            <p:cNvGrpSpPr/>
            <p:nvPr/>
          </p:nvGrpSpPr>
          <p:grpSpPr>
            <a:xfrm>
              <a:off x="1797475" y="845379"/>
              <a:ext cx="751435" cy="1063781"/>
              <a:chOff x="0" y="0"/>
              <a:chExt cx="751434" cy="1063779"/>
            </a:xfrm>
          </p:grpSpPr>
          <p:sp>
            <p:nvSpPr>
              <p:cNvPr id="37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7" name="Group"/>
            <p:cNvGrpSpPr/>
            <p:nvPr/>
          </p:nvGrpSpPr>
          <p:grpSpPr>
            <a:xfrm>
              <a:off x="2382163" y="1510386"/>
              <a:ext cx="751435" cy="1063781"/>
              <a:chOff x="0" y="0"/>
              <a:chExt cx="751434" cy="1063779"/>
            </a:xfrm>
          </p:grpSpPr>
          <p:sp>
            <p:nvSpPr>
              <p:cNvPr id="37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1" name="Group"/>
            <p:cNvGrpSpPr/>
            <p:nvPr/>
          </p:nvGrpSpPr>
          <p:grpSpPr>
            <a:xfrm>
              <a:off x="3243758" y="3771"/>
              <a:ext cx="751435" cy="2397317"/>
              <a:chOff x="0" y="0"/>
              <a:chExt cx="751434" cy="2397315"/>
            </a:xfrm>
          </p:grpSpPr>
          <p:sp>
            <p:nvSpPr>
              <p:cNvPr id="3778"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7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80"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83"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84"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85"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88" name="Group"/>
          <p:cNvGrpSpPr/>
          <p:nvPr/>
        </p:nvGrpSpPr>
        <p:grpSpPr>
          <a:xfrm>
            <a:off x="7214243" y="6256873"/>
            <a:ext cx="708979" cy="708980"/>
            <a:chOff x="0" y="0"/>
            <a:chExt cx="708978" cy="708978"/>
          </a:xfrm>
        </p:grpSpPr>
        <p:sp>
          <p:nvSpPr>
            <p:cNvPr id="3786"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87"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1" name="Group"/>
          <p:cNvGrpSpPr/>
          <p:nvPr/>
        </p:nvGrpSpPr>
        <p:grpSpPr>
          <a:xfrm>
            <a:off x="17046847" y="6269573"/>
            <a:ext cx="708980" cy="708980"/>
            <a:chOff x="0" y="0"/>
            <a:chExt cx="708978" cy="708978"/>
          </a:xfrm>
        </p:grpSpPr>
        <p:sp>
          <p:nvSpPr>
            <p:cNvPr id="3789"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0"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4" name="Group"/>
          <p:cNvGrpSpPr/>
          <p:nvPr/>
        </p:nvGrpSpPr>
        <p:grpSpPr>
          <a:xfrm>
            <a:off x="8414330" y="6918971"/>
            <a:ext cx="708980" cy="708979"/>
            <a:chOff x="0" y="0"/>
            <a:chExt cx="708978" cy="708978"/>
          </a:xfrm>
        </p:grpSpPr>
        <p:sp>
          <p:nvSpPr>
            <p:cNvPr id="379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7" name="Group"/>
          <p:cNvGrpSpPr/>
          <p:nvPr/>
        </p:nvGrpSpPr>
        <p:grpSpPr>
          <a:xfrm>
            <a:off x="13805445" y="6925114"/>
            <a:ext cx="708980" cy="708979"/>
            <a:chOff x="0" y="0"/>
            <a:chExt cx="708978" cy="708978"/>
          </a:xfrm>
        </p:grpSpPr>
        <p:sp>
          <p:nvSpPr>
            <p:cNvPr id="379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800" name="Group"/>
          <p:cNvGrpSpPr/>
          <p:nvPr/>
        </p:nvGrpSpPr>
        <p:grpSpPr>
          <a:xfrm>
            <a:off x="13805445" y="7593355"/>
            <a:ext cx="708980" cy="708979"/>
            <a:chOff x="0" y="0"/>
            <a:chExt cx="708978" cy="708978"/>
          </a:xfrm>
        </p:grpSpPr>
        <p:sp>
          <p:nvSpPr>
            <p:cNvPr id="379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4" name="Evaluation Setups: Benchmarks and Devices"/>
          <p:cNvSpPr txBox="1">
            <a:spLocks noGrp="1"/>
          </p:cNvSpPr>
          <p:nvPr>
            <p:ph type="title"/>
          </p:nvPr>
        </p:nvSpPr>
        <p:spPr>
          <a:prstGeom prst="rect">
            <a:avLst/>
          </a:prstGeom>
        </p:spPr>
        <p:txBody>
          <a:bodyPr/>
          <a:lstStyle/>
          <a:p>
            <a:r>
              <a:t>Evaluation Setups: Benchmarks and Devices</a:t>
            </a:r>
          </a:p>
        </p:txBody>
      </p:sp>
      <p:sp>
        <p:nvSpPr>
          <p:cNvPr id="380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112</a:t>
            </a:fld>
            <a:endParaRPr/>
          </a:p>
        </p:txBody>
      </p:sp>
      <p:sp>
        <p:nvSpPr>
          <p:cNvPr id="3806" name="Benchmarks…"/>
          <p:cNvSpPr txBox="1"/>
          <p:nvPr/>
        </p:nvSpPr>
        <p:spPr>
          <a:xfrm>
            <a:off x="1218959" y="2540000"/>
            <a:ext cx="21944882" cy="863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508000" indent="-508000" algn="l" defTabSz="914400">
              <a:spcBef>
                <a:spcPts val="1400"/>
              </a:spcBef>
              <a:buSzPct val="122000"/>
              <a:buChar char="•"/>
              <a:defRPr b="0" spc="0"/>
            </a:pPr>
            <a:r>
              <a:t>Benchmarks</a:t>
            </a:r>
          </a:p>
          <a:p>
            <a:pPr marL="1117600" lvl="1" indent="-508000" algn="l" defTabSz="914400">
              <a:spcBef>
                <a:spcPts val="1400"/>
              </a:spcBef>
              <a:buSzPct val="122000"/>
              <a:buChar char="•"/>
              <a:defRPr b="0" spc="0"/>
            </a:pPr>
            <a:r>
              <a:t>QML classification tasks: MNIST 10-class, 4-class, 2-class, Fashion 4-class, 2-class, Vowel 4-class</a:t>
            </a:r>
          </a:p>
          <a:p>
            <a:pPr marL="1117600" lvl="1" indent="-508000" algn="l" defTabSz="914400">
              <a:spcBef>
                <a:spcPts val="1400"/>
              </a:spcBef>
              <a:buSzPct val="122000"/>
              <a:buChar char="•"/>
              <a:defRPr b="0" spc="0"/>
            </a:pPr>
            <a:r>
              <a:t>VQE task molecules: H2, H2O, LiH, CH4, BeH2</a:t>
            </a:r>
          </a:p>
          <a:p>
            <a:pPr marL="508000" indent="-508000" algn="l" defTabSz="914400">
              <a:spcBef>
                <a:spcPts val="1400"/>
              </a:spcBef>
              <a:buSzPct val="122000"/>
              <a:buChar char="•"/>
              <a:defRPr b="0" spc="0"/>
            </a:pPr>
            <a:r>
              <a:t>Quantum Devices</a:t>
            </a:r>
          </a:p>
          <a:p>
            <a:pPr marL="1117600" lvl="1" indent="-508000" algn="l" defTabSz="914400">
              <a:spcBef>
                <a:spcPts val="1400"/>
              </a:spcBef>
              <a:buSzPct val="122000"/>
              <a:buChar char="•"/>
              <a:defRPr b="0" spc="0"/>
            </a:pPr>
            <a:r>
              <a:t>IBMQ</a:t>
            </a:r>
          </a:p>
          <a:p>
            <a:pPr marL="1117600" lvl="1" indent="-508000" algn="l" defTabSz="914400">
              <a:spcBef>
                <a:spcPts val="1400"/>
              </a:spcBef>
              <a:buSzPct val="122000"/>
              <a:buChar char="•"/>
              <a:defRPr b="0" spc="0"/>
            </a:pPr>
            <a:r>
              <a:t>#Qubits: 5 to 65</a:t>
            </a:r>
          </a:p>
          <a:p>
            <a:pPr marL="1117600" lvl="1" indent="-508000" algn="l" defTabSz="914400">
              <a:spcBef>
                <a:spcPts val="1400"/>
              </a:spcBef>
              <a:buSzPct val="122000"/>
              <a:buChar char="•"/>
              <a:defRPr b="0" spc="0"/>
            </a:pPr>
            <a:r>
              <a:t>Quantum Volume: 8 to 128</a:t>
            </a:r>
          </a:p>
        </p:txBody>
      </p:sp>
    </p:spTree>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0" name="Benchmarks: QNN and VQE"/>
          <p:cNvSpPr txBox="1">
            <a:spLocks noGrp="1"/>
          </p:cNvSpPr>
          <p:nvPr>
            <p:ph type="title"/>
          </p:nvPr>
        </p:nvSpPr>
        <p:spPr>
          <a:prstGeom prst="rect">
            <a:avLst/>
          </a:prstGeom>
        </p:spPr>
        <p:txBody>
          <a:bodyPr/>
          <a:lstStyle/>
          <a:p>
            <a:r>
              <a:t>Benchmarks: QNN and VQE</a:t>
            </a:r>
          </a:p>
        </p:txBody>
      </p:sp>
      <p:sp>
        <p:nvSpPr>
          <p:cNvPr id="3811" name="Quantum Neural Networks: classification"/>
          <p:cNvSpPr txBox="1">
            <a:spLocks noGrp="1"/>
          </p:cNvSpPr>
          <p:nvPr>
            <p:ph type="body" idx="1"/>
          </p:nvPr>
        </p:nvSpPr>
        <p:spPr>
          <a:prstGeom prst="rect">
            <a:avLst/>
          </a:prstGeom>
        </p:spPr>
        <p:txBody>
          <a:bodyPr/>
          <a:lstStyle/>
          <a:p>
            <a:r>
              <a:t>Quantum Neural Networks: classification</a:t>
            </a:r>
          </a:p>
        </p:txBody>
      </p:sp>
      <p:sp>
        <p:nvSpPr>
          <p:cNvPr id="38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113</a:t>
            </a:fld>
            <a:endParaRPr/>
          </a:p>
        </p:txBody>
      </p:sp>
      <p:pic>
        <p:nvPicPr>
          <p:cNvPr id="3813" name="qml_vqe.pdf" descr="qml_vqe.pdf"/>
          <p:cNvPicPr>
            <a:picLocks noChangeAspect="1"/>
          </p:cNvPicPr>
          <p:nvPr/>
        </p:nvPicPr>
        <p:blipFill>
          <a:blip r:embed="rId3"/>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 name="Benchmarks: QNN and VQE"/>
          <p:cNvSpPr txBox="1">
            <a:spLocks noGrp="1"/>
          </p:cNvSpPr>
          <p:nvPr>
            <p:ph type="title"/>
          </p:nvPr>
        </p:nvSpPr>
        <p:spPr>
          <a:prstGeom prst="rect">
            <a:avLst/>
          </a:prstGeom>
        </p:spPr>
        <p:txBody>
          <a:bodyPr/>
          <a:lstStyle/>
          <a:p>
            <a:r>
              <a:t>Benchmarks: QNN and VQE</a:t>
            </a:r>
          </a:p>
        </p:txBody>
      </p:sp>
      <p:sp>
        <p:nvSpPr>
          <p:cNvPr id="3818" name="Quantum Neural Networks: classification…"/>
          <p:cNvSpPr txBox="1">
            <a:spLocks noGrp="1"/>
          </p:cNvSpPr>
          <p:nvPr>
            <p:ph type="body" idx="1"/>
          </p:nvPr>
        </p:nvSpPr>
        <p:spPr>
          <a:prstGeom prst="rect">
            <a:avLst/>
          </a:prstGeom>
        </p:spPr>
        <p:txBody>
          <a:bodyPr/>
          <a:lstStyle/>
          <a:p>
            <a:r>
              <a:t>Quantum Neural Networks: classification</a:t>
            </a:r>
          </a:p>
          <a:p>
            <a:endParaRPr/>
          </a:p>
          <a:p>
            <a:endParaRPr/>
          </a:p>
          <a:p>
            <a:endParaRPr/>
          </a:p>
          <a:p>
            <a:endParaRPr/>
          </a:p>
          <a:p>
            <a:endParaRPr/>
          </a:p>
          <a:p>
            <a:r>
              <a:t>Variational Quantum Eigensolver: finds the ground state energy of molecule Hamiltonian</a:t>
            </a:r>
          </a:p>
        </p:txBody>
      </p:sp>
      <p:sp>
        <p:nvSpPr>
          <p:cNvPr id="381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114</a:t>
            </a:fld>
            <a:endParaRPr/>
          </a:p>
        </p:txBody>
      </p:sp>
      <p:pic>
        <p:nvPicPr>
          <p:cNvPr id="3820" name="Image" descr="Image"/>
          <p:cNvPicPr>
            <a:picLocks noChangeAspect="1"/>
          </p:cNvPicPr>
          <p:nvPr/>
        </p:nvPicPr>
        <p:blipFill>
          <a:blip r:embed="rId3"/>
          <a:stretch>
            <a:fillRect/>
          </a:stretch>
        </p:blipFill>
        <p:spPr>
          <a:xfrm>
            <a:off x="4812522" y="8795268"/>
            <a:ext cx="14758956" cy="4106047"/>
          </a:xfrm>
          <a:prstGeom prst="rect">
            <a:avLst/>
          </a:prstGeom>
          <a:ln w="12700">
            <a:miter lim="400000"/>
          </a:ln>
        </p:spPr>
      </p:pic>
      <p:pic>
        <p:nvPicPr>
          <p:cNvPr id="3821" name="qml_vqe.pdf" descr="qml_vqe.pdf"/>
          <p:cNvPicPr>
            <a:picLocks noChangeAspect="1"/>
          </p:cNvPicPr>
          <p:nvPr/>
        </p:nvPicPr>
        <p:blipFill>
          <a:blip r:embed="rId4"/>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5" name="QML Results"/>
          <p:cNvSpPr txBox="1">
            <a:spLocks noGrp="1"/>
          </p:cNvSpPr>
          <p:nvPr>
            <p:ph type="title"/>
          </p:nvPr>
        </p:nvSpPr>
        <p:spPr>
          <a:prstGeom prst="rect">
            <a:avLst/>
          </a:prstGeom>
        </p:spPr>
        <p:txBody>
          <a:bodyPr/>
          <a:lstStyle/>
          <a:p>
            <a:r>
              <a:t>QML Results</a:t>
            </a:r>
          </a:p>
        </p:txBody>
      </p:sp>
      <p:sp>
        <p:nvSpPr>
          <p:cNvPr id="38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115</a:t>
            </a:fld>
            <a:endParaRPr/>
          </a:p>
        </p:txBody>
      </p:sp>
      <p:graphicFrame>
        <p:nvGraphicFramePr>
          <p:cNvPr id="3827" name="Scatter Chart"/>
          <p:cNvGraphicFramePr/>
          <p:nvPr/>
        </p:nvGraphicFramePr>
        <p:xfrm>
          <a:off x="5034512" y="3891389"/>
          <a:ext cx="12899960" cy="8388417"/>
        </p:xfrm>
        <a:graphic>
          <a:graphicData uri="http://schemas.openxmlformats.org/drawingml/2006/chart">
            <c:chart xmlns:c="http://schemas.openxmlformats.org/drawingml/2006/chart" xmlns:r="http://schemas.openxmlformats.org/officeDocument/2006/relationships" r:id="rId3"/>
          </a:graphicData>
        </a:graphic>
      </p:graphicFrame>
      <p:sp>
        <p:nvSpPr>
          <p:cNvPr id="3828" name="Line"/>
          <p:cNvSpPr/>
          <p:nvPr/>
        </p:nvSpPr>
        <p:spPr>
          <a:xfrm flipV="1">
            <a:off x="10216233" y="6091129"/>
            <a:ext cx="1" cy="2419426"/>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29" name="Line"/>
          <p:cNvSpPr/>
          <p:nvPr/>
        </p:nvSpPr>
        <p:spPr>
          <a:xfrm flipV="1">
            <a:off x="14290575" y="8358293"/>
            <a:ext cx="1" cy="1384537"/>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0" name="38%"/>
          <p:cNvSpPr txBox="1"/>
          <p:nvPr/>
        </p:nvSpPr>
        <p:spPr>
          <a:xfrm>
            <a:off x="10446836" y="7103874"/>
            <a:ext cx="876859" cy="520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457200">
              <a:lnSpc>
                <a:spcPct val="100000"/>
              </a:lnSpc>
              <a:defRPr sz="3000" b="0"/>
            </a:lvl1pPr>
          </a:lstStyle>
          <a:p>
            <a:r>
              <a:t>38%</a:t>
            </a:r>
          </a:p>
        </p:txBody>
      </p:sp>
      <p:sp>
        <p:nvSpPr>
          <p:cNvPr id="3831" name="QuantumNAS delays the accuracy peak, enables more circuit parameters"/>
          <p:cNvSpPr txBox="1"/>
          <p:nvPr/>
        </p:nvSpPr>
        <p:spPr>
          <a:xfrm>
            <a:off x="13162954" y="5538818"/>
            <a:ext cx="4537027" cy="1384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lgn="l" defTabSz="457200">
              <a:lnSpc>
                <a:spcPct val="100000"/>
              </a:lnSpc>
              <a:defRPr sz="3000" b="0">
                <a:solidFill>
                  <a:srgbClr val="A31F34"/>
                </a:solidFill>
              </a:defRPr>
            </a:lvl1pPr>
          </a:lstStyle>
          <a:p>
            <a:r>
              <a:t>QuantumNAS delays the accuracy peak, enables more circuit parameters</a:t>
            </a:r>
          </a:p>
        </p:txBody>
      </p:sp>
      <p:sp>
        <p:nvSpPr>
          <p:cNvPr id="3832" name="Oval"/>
          <p:cNvSpPr/>
          <p:nvPr/>
        </p:nvSpPr>
        <p:spPr>
          <a:xfrm>
            <a:off x="9084944" y="6683633"/>
            <a:ext cx="261300" cy="684317"/>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3" name="Oval"/>
          <p:cNvSpPr/>
          <p:nvPr/>
        </p:nvSpPr>
        <p:spPr>
          <a:xfrm>
            <a:off x="10085584" y="5594187"/>
            <a:ext cx="261300" cy="409158"/>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4" name="Line"/>
          <p:cNvSpPr/>
          <p:nvPr/>
        </p:nvSpPr>
        <p:spPr>
          <a:xfrm flipH="1" flipV="1">
            <a:off x="10502466" y="5807506"/>
            <a:ext cx="2516195" cy="301173"/>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5" name="Line"/>
          <p:cNvSpPr/>
          <p:nvPr/>
        </p:nvSpPr>
        <p:spPr>
          <a:xfrm flipH="1">
            <a:off x="9469387" y="6460626"/>
            <a:ext cx="3580851" cy="659079"/>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6" name="23%"/>
          <p:cNvSpPr txBox="1"/>
          <p:nvPr/>
        </p:nvSpPr>
        <p:spPr>
          <a:xfrm>
            <a:off x="13354028" y="8790093"/>
            <a:ext cx="876859" cy="520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457200">
              <a:lnSpc>
                <a:spcPct val="100000"/>
              </a:lnSpc>
              <a:defRPr sz="3000" b="0"/>
            </a:lvl1pPr>
          </a:lstStyle>
          <a:p>
            <a:r>
              <a:t>23%</a:t>
            </a:r>
          </a:p>
        </p:txBody>
      </p:sp>
      <p:sp>
        <p:nvSpPr>
          <p:cNvPr id="3837" name="QuantumNAS"/>
          <p:cNvSpPr txBox="1"/>
          <p:nvPr/>
        </p:nvSpPr>
        <p:spPr>
          <a:xfrm>
            <a:off x="10440517" y="3834625"/>
            <a:ext cx="2590801" cy="520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457200">
              <a:lnSpc>
                <a:spcPct val="100000"/>
              </a:lnSpc>
              <a:defRPr sz="3000"/>
            </a:lvl1pPr>
          </a:lstStyle>
          <a:p>
            <a:r>
              <a:t>QuantumNAS</a:t>
            </a:r>
          </a:p>
        </p:txBody>
      </p:sp>
      <p:sp>
        <p:nvSpPr>
          <p:cNvPr id="3838" name="Number of Parameters"/>
          <p:cNvSpPr txBox="1"/>
          <p:nvPr/>
        </p:nvSpPr>
        <p:spPr>
          <a:xfrm>
            <a:off x="10207990" y="12448482"/>
            <a:ext cx="3968020" cy="5209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defTabSz="457200">
              <a:lnSpc>
                <a:spcPct val="100000"/>
              </a:lnSpc>
              <a:defRPr sz="3000" b="0"/>
            </a:lvl1pPr>
          </a:lstStyle>
          <a:p>
            <a:r>
              <a:t>Number of Parameters</a:t>
            </a:r>
          </a:p>
        </p:txBody>
      </p:sp>
      <p:sp>
        <p:nvSpPr>
          <p:cNvPr id="3839" name="Rectangle"/>
          <p:cNvSpPr/>
          <p:nvPr/>
        </p:nvSpPr>
        <p:spPr>
          <a:xfrm>
            <a:off x="7465628" y="4862419"/>
            <a:ext cx="537935" cy="342901"/>
          </a:xfrm>
          <a:prstGeom prst="rect">
            <a:avLst/>
          </a:prstGeom>
          <a:solidFill>
            <a:srgbClr val="FFFFFF"/>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840" name="4-classification: MNIST-4 U3+CU3 on IBMQ-Yorktown"/>
          <p:cNvSpPr txBox="1">
            <a:spLocks noGrp="1"/>
          </p:cNvSpPr>
          <p:nvPr>
            <p:ph type="body" sz="quarter" idx="1"/>
          </p:nvPr>
        </p:nvSpPr>
        <p:spPr>
          <a:xfrm>
            <a:off x="1218959" y="2540000"/>
            <a:ext cx="21944882" cy="2023783"/>
          </a:xfrm>
          <a:prstGeom prst="rect">
            <a:avLst/>
          </a:prstGeom>
        </p:spPr>
        <p:txBody>
          <a:bodyPr/>
          <a:lstStyle/>
          <a:p>
            <a:r>
              <a:t>4-classification: MNIST-4 U3+CU3 on IBMQ-Yorktown</a:t>
            </a:r>
          </a:p>
        </p:txBody>
      </p:sp>
    </p:spTree>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116</a:t>
            </a:fld>
            <a:endParaRPr/>
          </a:p>
        </p:txBody>
      </p:sp>
      <p:graphicFrame>
        <p:nvGraphicFramePr>
          <p:cNvPr id="3845" name="2D Column Chart"/>
          <p:cNvGraphicFramePr/>
          <p:nvPr/>
        </p:nvGraphicFramePr>
        <p:xfrm>
          <a:off x="2794019" y="4377982"/>
          <a:ext cx="17967663" cy="7239759"/>
        </p:xfrm>
        <a:graphic>
          <a:graphicData uri="http://schemas.openxmlformats.org/drawingml/2006/chart">
            <c:chart xmlns:c="http://schemas.openxmlformats.org/drawingml/2006/chart" xmlns:r="http://schemas.openxmlformats.org/officeDocument/2006/relationships" r:id="rId3"/>
          </a:graphicData>
        </a:graphic>
      </p:graphicFrame>
      <p:sp>
        <p:nvSpPr>
          <p:cNvPr id="3846" name="QuantumNAS"/>
          <p:cNvSpPr txBox="1"/>
          <p:nvPr/>
        </p:nvSpPr>
        <p:spPr>
          <a:xfrm>
            <a:off x="18368486" y="4327182"/>
            <a:ext cx="2590801" cy="520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457200">
              <a:lnSpc>
                <a:spcPct val="100000"/>
              </a:lnSpc>
              <a:defRPr sz="3000"/>
            </a:lvl1pPr>
          </a:lstStyle>
          <a:p>
            <a:r>
              <a:t>QuantumNAS</a:t>
            </a:r>
          </a:p>
        </p:txBody>
      </p:sp>
      <p:sp>
        <p:nvSpPr>
          <p:cNvPr id="3847" name="Line"/>
          <p:cNvSpPr/>
          <p:nvPr/>
        </p:nvSpPr>
        <p:spPr>
          <a:xfrm>
            <a:off x="5076819" y="10593917"/>
            <a:ext cx="14716071" cy="1"/>
          </a:xfrm>
          <a:prstGeom prst="line">
            <a:avLst/>
          </a:prstGeom>
          <a:ln w="12700">
            <a:solidFill>
              <a:srgbClr val="A31F34"/>
            </a:solidFill>
            <a:custDash>
              <a:ds d="200000" sp="200000"/>
            </a:custDash>
            <a:miter lim="400000"/>
          </a:ln>
        </p:spPr>
        <p:txBody>
          <a:bodyPr lIns="50800" tIns="50800" rIns="50800" bIns="50800"/>
          <a:lstStyle/>
          <a:p>
            <a:pPr algn="l" defTabSz="457200">
              <a:lnSpc>
                <a:spcPct val="100000"/>
              </a:lnSpc>
              <a:defRPr sz="2000" b="0"/>
            </a:pPr>
            <a:endParaRPr/>
          </a:p>
        </p:txBody>
      </p:sp>
      <p:sp>
        <p:nvSpPr>
          <p:cNvPr id="3848" name="Optimal: -1.85"/>
          <p:cNvSpPr txBox="1"/>
          <p:nvPr/>
        </p:nvSpPr>
        <p:spPr>
          <a:xfrm>
            <a:off x="4097335" y="10204470"/>
            <a:ext cx="2108287" cy="4595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lgn="l" defTabSz="457200">
              <a:lnSpc>
                <a:spcPct val="100000"/>
              </a:lnSpc>
              <a:defRPr sz="2500" b="0">
                <a:solidFill>
                  <a:srgbClr val="A31F34"/>
                </a:solidFill>
              </a:defRPr>
            </a:lvl1pPr>
          </a:lstStyle>
          <a:p>
            <a:r>
              <a:t>Optimal: -1.85</a:t>
            </a:r>
          </a:p>
        </p:txBody>
      </p:sp>
      <p:sp>
        <p:nvSpPr>
          <p:cNvPr id="3849" name="Measured Expectation Value on IBMQ-Yorktown"/>
          <p:cNvSpPr txBox="1"/>
          <p:nvPr/>
        </p:nvSpPr>
        <p:spPr>
          <a:xfrm rot="16200000">
            <a:off x="87732" y="7781104"/>
            <a:ext cx="6529827" cy="95273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defTabSz="457200">
              <a:lnSpc>
                <a:spcPct val="100000"/>
              </a:lnSpc>
              <a:defRPr sz="3000" b="0"/>
            </a:lvl1pPr>
          </a:lstStyle>
          <a:p>
            <a:r>
              <a:t>Measured Expectation Value on IBMQ-Yorktown</a:t>
            </a:r>
          </a:p>
        </p:txBody>
      </p:sp>
      <p:sp>
        <p:nvSpPr>
          <p:cNvPr id="3850" name="Line"/>
          <p:cNvSpPr/>
          <p:nvPr/>
        </p:nvSpPr>
        <p:spPr>
          <a:xfrm>
            <a:off x="4169602" y="11801445"/>
            <a:ext cx="16044796" cy="1"/>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51" name="Diverse design spaces"/>
          <p:cNvSpPr txBox="1"/>
          <p:nvPr/>
        </p:nvSpPr>
        <p:spPr>
          <a:xfrm>
            <a:off x="9982909" y="11759183"/>
            <a:ext cx="5863903" cy="7433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100000"/>
              </a:lnSpc>
              <a:spcBef>
                <a:spcPts val="3500"/>
              </a:spcBef>
              <a:defRPr sz="4500" b="0">
                <a:solidFill>
                  <a:srgbClr val="A31F34"/>
                </a:solidFill>
              </a:defRPr>
            </a:lvl1pPr>
          </a:lstStyle>
          <a:p>
            <a:r>
              <a:t>Diverse design spaces</a:t>
            </a:r>
          </a:p>
        </p:txBody>
      </p:sp>
      <p:sp>
        <p:nvSpPr>
          <p:cNvPr id="3852" name="Consistent Improvements on Diverse Design Spaces"/>
          <p:cNvSpPr txBox="1">
            <a:spLocks noGrp="1"/>
          </p:cNvSpPr>
          <p:nvPr>
            <p:ph type="title"/>
          </p:nvPr>
        </p:nvSpPr>
        <p:spPr>
          <a:xfrm>
            <a:off x="661519" y="13799"/>
            <a:ext cx="22790298" cy="2516521"/>
          </a:xfrm>
          <a:prstGeom prst="rect">
            <a:avLst/>
          </a:prstGeom>
        </p:spPr>
        <p:txBody>
          <a:bodyPr/>
          <a:lstStyle/>
          <a:p>
            <a:r>
              <a:t>Consistent Improvements on Diverse Design Spaces</a:t>
            </a:r>
          </a:p>
        </p:txBody>
      </p:sp>
      <p:sp>
        <p:nvSpPr>
          <p:cNvPr id="3853" name="H2 in different design spaces on IBMQ-Yorktown"/>
          <p:cNvSpPr txBox="1"/>
          <p:nvPr/>
        </p:nvSpPr>
        <p:spPr>
          <a:xfrm>
            <a:off x="1218959" y="2540000"/>
            <a:ext cx="21944882" cy="7954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508000" indent="-508000" algn="l" defTabSz="914400">
              <a:spcBef>
                <a:spcPts val="1400"/>
              </a:spcBef>
              <a:buSzPct val="122000"/>
              <a:buChar char="•"/>
              <a:defRPr b="0" spc="0"/>
            </a:lvl1pPr>
          </a:lstStyle>
          <a:p>
            <a:r>
              <a:t>H2 in different design spaces on IBMQ-Yorktown</a:t>
            </a:r>
          </a:p>
        </p:txBody>
      </p:sp>
    </p:spTree>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7" name="Scalable to Large #Qubits"/>
          <p:cNvSpPr txBox="1">
            <a:spLocks noGrp="1"/>
          </p:cNvSpPr>
          <p:nvPr>
            <p:ph type="title"/>
          </p:nvPr>
        </p:nvSpPr>
        <p:spPr>
          <a:prstGeom prst="rect">
            <a:avLst/>
          </a:prstGeom>
        </p:spPr>
        <p:txBody>
          <a:bodyPr/>
          <a:lstStyle/>
          <a:p>
            <a:r>
              <a:t>Scalable to Large #Qubits</a:t>
            </a:r>
          </a:p>
        </p:txBody>
      </p:sp>
      <p:sp>
        <p:nvSpPr>
          <p:cNvPr id="385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117</a:t>
            </a:fld>
            <a:endParaRPr/>
          </a:p>
        </p:txBody>
      </p:sp>
      <p:graphicFrame>
        <p:nvGraphicFramePr>
          <p:cNvPr id="3859" name="Table"/>
          <p:cNvGraphicFramePr/>
          <p:nvPr/>
        </p:nvGraphicFramePr>
        <p:xfrm>
          <a:off x="4050387" y="5998630"/>
          <a:ext cx="19766333" cy="5603465"/>
        </p:xfrm>
        <a:graphic>
          <a:graphicData uri="http://schemas.openxmlformats.org/drawingml/2006/table">
            <a:tbl>
              <a:tblPr firstRow="1" firstCol="1">
                <a:tableStyleId>{2708684C-4D16-4618-839F-0558EEFCDFE6}</a:tableStyleId>
              </a:tblPr>
              <a:tblGrid>
                <a:gridCol w="5765855">
                  <a:extLst>
                    <a:ext uri="{9D8B030D-6E8A-4147-A177-3AD203B41FA5}">
                      <a16:colId xmlns:a16="http://schemas.microsoft.com/office/drawing/2014/main" val="20000"/>
                    </a:ext>
                  </a:extLst>
                </a:gridCol>
                <a:gridCol w="3500454">
                  <a:extLst>
                    <a:ext uri="{9D8B030D-6E8A-4147-A177-3AD203B41FA5}">
                      <a16:colId xmlns:a16="http://schemas.microsoft.com/office/drawing/2014/main" val="20001"/>
                    </a:ext>
                  </a:extLst>
                </a:gridCol>
                <a:gridCol w="3498767">
                  <a:extLst>
                    <a:ext uri="{9D8B030D-6E8A-4147-A177-3AD203B41FA5}">
                      <a16:colId xmlns:a16="http://schemas.microsoft.com/office/drawing/2014/main" val="20002"/>
                    </a:ext>
                  </a:extLst>
                </a:gridCol>
                <a:gridCol w="3501923">
                  <a:extLst>
                    <a:ext uri="{9D8B030D-6E8A-4147-A177-3AD203B41FA5}">
                      <a16:colId xmlns:a16="http://schemas.microsoft.com/office/drawing/2014/main" val="20003"/>
                    </a:ext>
                  </a:extLst>
                </a:gridCol>
                <a:gridCol w="3499334">
                  <a:extLst>
                    <a:ext uri="{9D8B030D-6E8A-4147-A177-3AD203B41FA5}">
                      <a16:colId xmlns:a16="http://schemas.microsoft.com/office/drawing/2014/main" val="20004"/>
                    </a:ext>
                  </a:extLst>
                </a:gridCol>
              </a:tblGrid>
              <a:tr h="1384413">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Method</a:t>
                      </a: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Noise-Unaware Searched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Random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Human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QuantumNAS</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Melbourne (15Q, 8QV, use 15Q)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32%</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Guadalupe (16Q, 32QV, use 16Q)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Montreal (27Q, 128QV,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13%</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16%</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3"/>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Manhattan (65Q, 32QV,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18%</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4"/>
                  </a:ext>
                </a:extLst>
              </a:tr>
            </a:tbl>
          </a:graphicData>
        </a:graphic>
      </p:graphicFrame>
      <p:sp>
        <p:nvSpPr>
          <p:cNvPr id="3860" name="Line"/>
          <p:cNvSpPr/>
          <p:nvPr/>
        </p:nvSpPr>
        <p:spPr>
          <a:xfrm flipH="1">
            <a:off x="3016737" y="6107723"/>
            <a:ext cx="1" cy="5588483"/>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61" name="More Qubits"/>
          <p:cNvSpPr txBox="1"/>
          <p:nvPr/>
        </p:nvSpPr>
        <p:spPr>
          <a:xfrm>
            <a:off x="851490" y="8200112"/>
            <a:ext cx="2374563" cy="14037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l">
              <a:lnSpc>
                <a:spcPct val="100000"/>
              </a:lnSpc>
              <a:spcBef>
                <a:spcPts val="3500"/>
              </a:spcBef>
              <a:defRPr sz="4500" b="0">
                <a:solidFill>
                  <a:srgbClr val="A31F34"/>
                </a:solidFill>
              </a:defRPr>
            </a:lvl1pPr>
          </a:lstStyle>
          <a:p>
            <a:r>
              <a:t>More Qubits</a:t>
            </a:r>
          </a:p>
        </p:txBody>
      </p:sp>
      <p:sp>
        <p:nvSpPr>
          <p:cNvPr id="3862" name="On large devices…"/>
          <p:cNvSpPr txBox="1"/>
          <p:nvPr/>
        </p:nvSpPr>
        <p:spPr>
          <a:xfrm>
            <a:off x="1218959" y="2540000"/>
            <a:ext cx="21944882" cy="7954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pPr marL="508000" indent="-508000" algn="l" defTabSz="914400">
              <a:spcBef>
                <a:spcPts val="1400"/>
              </a:spcBef>
              <a:buSzPct val="122000"/>
              <a:buChar char="•"/>
              <a:defRPr b="0" spc="0"/>
            </a:pPr>
            <a:r>
              <a:t>On large devices</a:t>
            </a:r>
          </a:p>
          <a:p>
            <a:pPr marL="508000" indent="-508000" algn="l" defTabSz="914400">
              <a:spcBef>
                <a:spcPts val="1400"/>
              </a:spcBef>
              <a:buSzPct val="122000"/>
              <a:buChar char="•"/>
              <a:defRPr b="0" spc="0"/>
            </a:pPr>
            <a:r>
              <a:t>MNIST-10 accuracy</a:t>
            </a:r>
          </a:p>
        </p:txBody>
      </p:sp>
    </p:spTree>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6" name="Effective of Quantum Gate Pruning"/>
          <p:cNvSpPr txBox="1">
            <a:spLocks noGrp="1"/>
          </p:cNvSpPr>
          <p:nvPr>
            <p:ph type="title"/>
          </p:nvPr>
        </p:nvSpPr>
        <p:spPr>
          <a:prstGeom prst="rect">
            <a:avLst/>
          </a:prstGeom>
        </p:spPr>
        <p:txBody>
          <a:bodyPr/>
          <a:lstStyle/>
          <a:p>
            <a:r>
              <a:t>Effective of Quantum Gate Pruning</a:t>
            </a:r>
          </a:p>
        </p:txBody>
      </p:sp>
      <p:sp>
        <p:nvSpPr>
          <p:cNvPr id="3867" name="For MNIST-4, Quantum gate pruning improves accuracy by 3% on average"/>
          <p:cNvSpPr txBox="1">
            <a:spLocks noGrp="1"/>
          </p:cNvSpPr>
          <p:nvPr>
            <p:ph type="body" idx="1"/>
          </p:nvPr>
        </p:nvSpPr>
        <p:spPr>
          <a:prstGeom prst="rect">
            <a:avLst/>
          </a:prstGeom>
        </p:spPr>
        <p:txBody>
          <a:bodyPr/>
          <a:lstStyle/>
          <a:p>
            <a:r>
              <a:t>For MNIST-4, Quantum gate pruning improves accuracy by 3% on average</a:t>
            </a:r>
          </a:p>
        </p:txBody>
      </p:sp>
      <p:sp>
        <p:nvSpPr>
          <p:cNvPr id="386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118</a:t>
            </a:fld>
            <a:endParaRPr/>
          </a:p>
        </p:txBody>
      </p:sp>
      <p:graphicFrame>
        <p:nvGraphicFramePr>
          <p:cNvPr id="3869" name="2D Column Chart"/>
          <p:cNvGraphicFramePr/>
          <p:nvPr/>
        </p:nvGraphicFramePr>
        <p:xfrm>
          <a:off x="3607595" y="4647349"/>
          <a:ext cx="17433294" cy="6822170"/>
        </p:xfrm>
        <a:graphic>
          <a:graphicData uri="http://schemas.openxmlformats.org/drawingml/2006/chart">
            <c:chart xmlns:c="http://schemas.openxmlformats.org/drawingml/2006/chart" xmlns:r="http://schemas.openxmlformats.org/officeDocument/2006/relationships" r:id="rId3"/>
          </a:graphicData>
        </a:graphic>
      </p:graphicFrame>
      <p:sp>
        <p:nvSpPr>
          <p:cNvPr id="3870" name="MNIST-4 accuracy"/>
          <p:cNvSpPr txBox="1"/>
          <p:nvPr/>
        </p:nvSpPr>
        <p:spPr>
          <a:xfrm rot="16200000">
            <a:off x="1514261" y="7540776"/>
            <a:ext cx="3247691" cy="5209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l">
              <a:lnSpc>
                <a:spcPct val="100000"/>
              </a:lnSpc>
              <a:spcBef>
                <a:spcPts val="3500"/>
              </a:spcBef>
              <a:defRPr sz="3000" b="0"/>
            </a:lvl1pPr>
          </a:lstStyle>
          <a:p>
            <a:r>
              <a:t>MNIST-4 accuracy</a:t>
            </a:r>
          </a:p>
        </p:txBody>
      </p:sp>
    </p:spTree>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4" name="Time Cost"/>
          <p:cNvSpPr txBox="1">
            <a:spLocks noGrp="1"/>
          </p:cNvSpPr>
          <p:nvPr>
            <p:ph type="title"/>
          </p:nvPr>
        </p:nvSpPr>
        <p:spPr>
          <a:prstGeom prst="rect">
            <a:avLst/>
          </a:prstGeom>
        </p:spPr>
        <p:txBody>
          <a:bodyPr/>
          <a:lstStyle/>
          <a:p>
            <a:r>
              <a:rPr dirty="0"/>
              <a:t>Time Cost</a:t>
            </a:r>
            <a:r>
              <a:rPr lang="en-US" dirty="0"/>
              <a:t> with TorchQuantum</a:t>
            </a:r>
            <a:endParaRPr dirty="0"/>
          </a:p>
        </p:txBody>
      </p:sp>
      <p:sp>
        <p:nvSpPr>
          <p:cNvPr id="387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119</a:t>
            </a:fld>
            <a:endParaRPr/>
          </a:p>
        </p:txBody>
      </p:sp>
      <p:graphicFrame>
        <p:nvGraphicFramePr>
          <p:cNvPr id="3876" name="Table"/>
          <p:cNvGraphicFramePr/>
          <p:nvPr/>
        </p:nvGraphicFramePr>
        <p:xfrm>
          <a:off x="1305472" y="3582062"/>
          <a:ext cx="21773053" cy="4685720"/>
        </p:xfrm>
        <a:graphic>
          <a:graphicData uri="http://schemas.openxmlformats.org/drawingml/2006/table">
            <a:tbl>
              <a:tblPr firstRow="1" firstCol="1">
                <a:tableStyleId>{2708684C-4D16-4618-839F-0558EEFCDFE6}</a:tableStyleId>
              </a:tblPr>
              <a:tblGrid>
                <a:gridCol w="5874385">
                  <a:extLst>
                    <a:ext uri="{9D8B030D-6E8A-4147-A177-3AD203B41FA5}">
                      <a16:colId xmlns:a16="http://schemas.microsoft.com/office/drawing/2014/main" val="20000"/>
                    </a:ext>
                  </a:extLst>
                </a:gridCol>
                <a:gridCol w="3974667">
                  <a:extLst>
                    <a:ext uri="{9D8B030D-6E8A-4147-A177-3AD203B41FA5}">
                      <a16:colId xmlns:a16="http://schemas.microsoft.com/office/drawing/2014/main" val="20001"/>
                    </a:ext>
                  </a:extLst>
                </a:gridCol>
                <a:gridCol w="3974667">
                  <a:extLst>
                    <a:ext uri="{9D8B030D-6E8A-4147-A177-3AD203B41FA5}">
                      <a16:colId xmlns:a16="http://schemas.microsoft.com/office/drawing/2014/main" val="20002"/>
                    </a:ext>
                  </a:extLst>
                </a:gridCol>
                <a:gridCol w="3974667">
                  <a:extLst>
                    <a:ext uri="{9D8B030D-6E8A-4147-A177-3AD203B41FA5}">
                      <a16:colId xmlns:a16="http://schemas.microsoft.com/office/drawing/2014/main" val="20003"/>
                    </a:ext>
                  </a:extLst>
                </a:gridCol>
                <a:gridCol w="3974667">
                  <a:extLst>
                    <a:ext uri="{9D8B030D-6E8A-4147-A177-3AD203B41FA5}">
                      <a16:colId xmlns:a16="http://schemas.microsoft.com/office/drawing/2014/main" val="20004"/>
                    </a:ext>
                  </a:extLst>
                </a:gridCol>
              </a:tblGrid>
              <a:tr h="1426115">
                <a:tc>
                  <a:txBody>
                    <a:bodyPr/>
                    <a:lstStyle/>
                    <a:p>
                      <a:pPr algn="ctr" defTabSz="914400">
                        <a:lnSpc>
                          <a:spcPct val="100000"/>
                        </a:lnSpc>
                        <a:tabLst>
                          <a:tab pos="1663700" algn="l"/>
                        </a:tabLst>
                        <a:defRPr sz="3000">
                          <a:latin typeface="Helvetica Neue"/>
                          <a:ea typeface="Helvetica Neue"/>
                          <a:cs typeface="Helvetica Neue"/>
                          <a:sym typeface="Helvetica Neue"/>
                        </a:defRPr>
                      </a:pPr>
                      <a:endParaRP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SuperCircuit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Noise-Adaptive Co-search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SubCircuit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Deployment on Real QC</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4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3h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15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21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20h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3"/>
                  </a:ext>
                </a:extLst>
              </a:tr>
            </a:tbl>
          </a:graphicData>
        </a:graphic>
      </p:graphicFrame>
      <p:sp>
        <p:nvSpPr>
          <p:cNvPr id="3877" name="Line"/>
          <p:cNvSpPr/>
          <p:nvPr/>
        </p:nvSpPr>
        <p:spPr>
          <a:xfrm flipH="1" flipV="1">
            <a:off x="1302845" y="3585653"/>
            <a:ext cx="5897621" cy="1401946"/>
          </a:xfrm>
          <a:prstGeom prst="line">
            <a:avLst/>
          </a:prstGeom>
          <a:ln w="254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78" name="#qubits"/>
          <p:cNvSpPr txBox="1"/>
          <p:nvPr/>
        </p:nvSpPr>
        <p:spPr>
          <a:xfrm>
            <a:off x="1300433" y="4310450"/>
            <a:ext cx="1949705" cy="696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 #qubits</a:t>
            </a:r>
          </a:p>
        </p:txBody>
      </p:sp>
      <p:sp>
        <p:nvSpPr>
          <p:cNvPr id="3879" name="Step"/>
          <p:cNvSpPr txBox="1"/>
          <p:nvPr/>
        </p:nvSpPr>
        <p:spPr>
          <a:xfrm>
            <a:off x="5831912" y="3553936"/>
            <a:ext cx="1177545" cy="696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Step</a:t>
            </a:r>
          </a:p>
        </p:txBody>
      </p:sp>
      <p:graphicFrame>
        <p:nvGraphicFramePr>
          <p:cNvPr id="3880" name="2D Bar Chart"/>
          <p:cNvGraphicFramePr/>
          <p:nvPr/>
        </p:nvGraphicFramePr>
        <p:xfrm>
          <a:off x="6691477" y="8927170"/>
          <a:ext cx="14466575" cy="2879928"/>
        </p:xfrm>
        <a:graphic>
          <a:graphicData uri="http://schemas.openxmlformats.org/drawingml/2006/chart">
            <c:chart xmlns:c="http://schemas.openxmlformats.org/drawingml/2006/chart" xmlns:r="http://schemas.openxmlformats.org/officeDocument/2006/relationships" r:id="rId3"/>
          </a:graphicData>
        </a:graphic>
      </p:graphicFrame>
      <p:sp>
        <p:nvSpPr>
          <p:cNvPr id="3881" name="Line"/>
          <p:cNvSpPr/>
          <p:nvPr/>
        </p:nvSpPr>
        <p:spPr>
          <a:xfrm flipV="1">
            <a:off x="7699592" y="11110122"/>
            <a:ext cx="10033237" cy="43910"/>
          </a:xfrm>
          <a:prstGeom prst="line">
            <a:avLst/>
          </a:prstGeom>
          <a:ln w="38100">
            <a:solidFill>
              <a:srgbClr val="000000"/>
            </a:solidFill>
            <a:miter lim="400000"/>
            <a:headEnd type="stealth"/>
            <a:tailEnd type="triangle" len="sm"/>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82" name="Naive Search"/>
          <p:cNvSpPr txBox="1"/>
          <p:nvPr/>
        </p:nvSpPr>
        <p:spPr>
          <a:xfrm>
            <a:off x="3994454" y="9319527"/>
            <a:ext cx="2793688" cy="4405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ct val="100000"/>
              </a:lnSpc>
              <a:defRPr sz="3000" b="0"/>
            </a:lvl1pPr>
          </a:lstStyle>
          <a:p>
            <a:r>
              <a:t>Naive Search</a:t>
            </a:r>
          </a:p>
        </p:txBody>
      </p:sp>
      <p:sp>
        <p:nvSpPr>
          <p:cNvPr id="3883" name="QuantumNAS (Ours)"/>
          <p:cNvSpPr txBox="1"/>
          <p:nvPr/>
        </p:nvSpPr>
        <p:spPr>
          <a:xfrm>
            <a:off x="2788501" y="10933777"/>
            <a:ext cx="4184959" cy="44050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ct val="100000"/>
              </a:lnSpc>
              <a:defRPr sz="3000"/>
            </a:lvl1pPr>
          </a:lstStyle>
          <a:p>
            <a:r>
              <a:t>QuantumNAS (Ours)</a:t>
            </a:r>
          </a:p>
        </p:txBody>
      </p:sp>
      <p:sp>
        <p:nvSpPr>
          <p:cNvPr id="3884" name="1600x saving"/>
          <p:cNvSpPr txBox="1"/>
          <p:nvPr/>
        </p:nvSpPr>
        <p:spPr>
          <a:xfrm>
            <a:off x="12406316" y="10297200"/>
            <a:ext cx="2522958" cy="5774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ct val="100000"/>
              </a:lnSpc>
              <a:defRPr sz="3000" b="0"/>
            </a:lvl1pPr>
          </a:lstStyle>
          <a:p>
            <a:r>
              <a:t>1600x saving</a:t>
            </a:r>
          </a:p>
        </p:txBody>
      </p:sp>
      <p:sp>
        <p:nvSpPr>
          <p:cNvPr id="3885" name="GPU hours"/>
          <p:cNvSpPr txBox="1"/>
          <p:nvPr/>
        </p:nvSpPr>
        <p:spPr>
          <a:xfrm>
            <a:off x="12636106" y="11545028"/>
            <a:ext cx="2063378" cy="6969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lgn="l" defTabSz="457200">
              <a:lnSpc>
                <a:spcPct val="100000"/>
              </a:lnSpc>
              <a:defRPr sz="3000" b="0"/>
            </a:lvl1pPr>
          </a:lstStyle>
          <a:p>
            <a:r>
              <a:t>GPU hours</a:t>
            </a:r>
          </a:p>
        </p:txBody>
      </p:sp>
      <p:sp>
        <p:nvSpPr>
          <p:cNvPr id="3886" name="On 1 Nvidia Titan RTX 2080 ti GPU"/>
          <p:cNvSpPr txBox="1"/>
          <p:nvPr/>
        </p:nvSpPr>
        <p:spPr>
          <a:xfrm>
            <a:off x="1218959" y="2540000"/>
            <a:ext cx="21944882" cy="361400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508000" indent="-508000" algn="l" defTabSz="914400">
              <a:spcBef>
                <a:spcPts val="1400"/>
              </a:spcBef>
              <a:buSzPct val="123000"/>
              <a:buChar char="•"/>
              <a:defRPr b="0" spc="0"/>
            </a:lvl1pPr>
          </a:lstStyle>
          <a:p>
            <a:r>
              <a:t>On 1 Nvidia Titan RTX 2080 ti GPU</a:t>
            </a:r>
          </a:p>
        </p:txBody>
      </p:sp>
      <p:sp>
        <p:nvSpPr>
          <p:cNvPr id="3887" name="7200"/>
          <p:cNvSpPr txBox="1"/>
          <p:nvPr/>
        </p:nvSpPr>
        <p:spPr>
          <a:xfrm>
            <a:off x="17965284" y="9326713"/>
            <a:ext cx="961645" cy="5481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3000" b="0">
                <a:latin typeface="Helvetica Neue"/>
                <a:ea typeface="Helvetica Neue"/>
                <a:cs typeface="Helvetica Neue"/>
                <a:sym typeface="Helvetica Neue"/>
              </a:defRPr>
            </a:lvl1pPr>
          </a:lstStyle>
          <a:p>
            <a:r>
              <a:t>7200</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Quantum Gates"/>
          <p:cNvSpPr txBox="1">
            <a:spLocks noGrp="1"/>
          </p:cNvSpPr>
          <p:nvPr>
            <p:ph type="title"/>
          </p:nvPr>
        </p:nvSpPr>
        <p:spPr>
          <a:prstGeom prst="rect">
            <a:avLst/>
          </a:prstGeom>
        </p:spPr>
        <p:txBody>
          <a:bodyPr/>
          <a:lstStyle/>
          <a:p>
            <a:r>
              <a:t>Quantum Gates</a:t>
            </a:r>
          </a:p>
        </p:txBody>
      </p:sp>
      <p:sp>
        <p:nvSpPr>
          <p:cNvPr id="156" name="Qubit gates: operations on one qubit or multiple qubits…"/>
          <p:cNvSpPr txBox="1">
            <a:spLocks noGrp="1"/>
          </p:cNvSpPr>
          <p:nvPr>
            <p:ph type="body" idx="1"/>
          </p:nvPr>
        </p:nvSpPr>
        <p:spPr>
          <a:prstGeom prst="rect">
            <a:avLst/>
          </a:prstGeom>
        </p:spPr>
        <p:txBody>
          <a:bodyPr/>
          <a:lstStyle/>
          <a:p>
            <a:r>
              <a:t>Qubit gates: operations on one qubit or multiple qubits</a:t>
            </a:r>
          </a:p>
          <a:p>
            <a:r>
              <a:t>The qubit gates can be represented with matrix format with dimension </a:t>
            </a:r>
          </a:p>
          <a:p>
            <a:r>
              <a:t>All gate matrices are unitary matrices: the conjugate transpose is the same as its inverse</a:t>
            </a:r>
          </a:p>
          <a:p>
            <a:r>
              <a:t>Single qubit gates:</a:t>
            </a:r>
          </a:p>
          <a:p>
            <a:pPr lvl="1"/>
            <a:r>
              <a:t>Not (X) gate:</a:t>
            </a:r>
          </a:p>
          <a:p>
            <a:pPr lvl="2"/>
            <a:endParaRPr/>
          </a:p>
          <a:p>
            <a:pPr lvl="2"/>
            <a:endParaRPr/>
          </a:p>
          <a:p>
            <a:pPr lvl="1"/>
            <a:r>
              <a:t>Parameterized gate: Rotation X (RX) with parameter theta</a:t>
            </a:r>
          </a:p>
        </p:txBody>
      </p:sp>
      <p:sp>
        <p:nvSpPr>
          <p:cNvPr id="1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158" name="Image" descr="Image"/>
          <p:cNvPicPr>
            <a:picLocks noChangeAspect="1"/>
          </p:cNvPicPr>
          <p:nvPr/>
        </p:nvPicPr>
        <p:blipFill>
          <a:blip r:embed="rId2"/>
          <a:stretch>
            <a:fillRect/>
          </a:stretch>
        </p:blipFill>
        <p:spPr>
          <a:xfrm>
            <a:off x="6290665" y="6438900"/>
            <a:ext cx="3048001" cy="1625600"/>
          </a:xfrm>
          <a:prstGeom prst="rect">
            <a:avLst/>
          </a:prstGeom>
          <a:ln w="12700">
            <a:miter lim="400000"/>
          </a:ln>
        </p:spPr>
      </p:pic>
      <p:pic>
        <p:nvPicPr>
          <p:cNvPr id="159" name="Image" descr="Image"/>
          <p:cNvPicPr>
            <a:picLocks noChangeAspect="1"/>
          </p:cNvPicPr>
          <p:nvPr/>
        </p:nvPicPr>
        <p:blipFill>
          <a:blip r:embed="rId3"/>
          <a:stretch>
            <a:fillRect/>
          </a:stretch>
        </p:blipFill>
        <p:spPr>
          <a:xfrm>
            <a:off x="6344702" y="9951699"/>
            <a:ext cx="7429501" cy="1727201"/>
          </a:xfrm>
          <a:prstGeom prst="rect">
            <a:avLst/>
          </a:prstGeom>
          <a:ln w="12700">
            <a:miter lim="400000"/>
          </a:ln>
        </p:spPr>
      </p:pic>
      <p:pic>
        <p:nvPicPr>
          <p:cNvPr id="160" name="Image" descr="Image"/>
          <p:cNvPicPr>
            <a:picLocks noChangeAspect="1"/>
          </p:cNvPicPr>
          <p:nvPr/>
        </p:nvPicPr>
        <p:blipFill>
          <a:blip r:embed="rId4"/>
          <a:stretch>
            <a:fillRect/>
          </a:stretch>
        </p:blipFill>
        <p:spPr>
          <a:xfrm>
            <a:off x="17606759" y="3388693"/>
            <a:ext cx="2057401" cy="635001"/>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3.1 </a:t>
            </a:r>
            <a:r>
              <a:rPr lang="en-US" dirty="0" err="1">
                <a:solidFill>
                  <a:schemeClr val="tx1"/>
                </a:solidFill>
              </a:rPr>
              <a:t>QuantumNAS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120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7379"/>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3</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3</a:t>
            </a:r>
            <a:r>
              <a:rPr kumimoji="0" lang="en-US" sz="3500" b="0" i="0" u="none" strike="noStrike" cap="none" spc="0" normalizeH="0" baseline="0" dirty="0">
                <a:ln>
                  <a:noFill/>
                </a:ln>
                <a:effectLst/>
                <a:uFillTx/>
                <a:latin typeface="+mn-lt"/>
                <a:ea typeface="+mn-ea"/>
                <a:cs typeface="+mn-cs"/>
                <a:sym typeface="Arial"/>
              </a:rPr>
              <a:t>.2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3</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704660523"/>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EE8A-8983-B954-7808-34CC44113BA1}"/>
              </a:ext>
            </a:extLst>
          </p:cNvPr>
          <p:cNvSpPr>
            <a:spLocks noGrp="1"/>
          </p:cNvSpPr>
          <p:nvPr>
            <p:ph type="title"/>
          </p:nvPr>
        </p:nvSpPr>
        <p:spPr/>
        <p:txBody>
          <a:bodyPr/>
          <a:lstStyle/>
          <a:p>
            <a:r>
              <a:rPr lang="en-US" dirty="0" err="1"/>
              <a:t>QuantumNAS</a:t>
            </a:r>
            <a:r>
              <a:rPr lang="en-US" dirty="0"/>
              <a:t> vs. </a:t>
            </a:r>
            <a:r>
              <a:rPr lang="en-US" dirty="0" err="1"/>
              <a:t>QuantumNAT</a:t>
            </a:r>
            <a:endParaRPr lang="en-US" dirty="0"/>
          </a:p>
        </p:txBody>
      </p:sp>
      <p:sp>
        <p:nvSpPr>
          <p:cNvPr id="3" name="Text Placeholder 2">
            <a:extLst>
              <a:ext uri="{FF2B5EF4-FFF2-40B4-BE49-F238E27FC236}">
                <a16:creationId xmlns:a16="http://schemas.microsoft.com/office/drawing/2014/main" id="{BDFF7A98-530D-CDDD-C982-4E406FCC759F}"/>
              </a:ext>
            </a:extLst>
          </p:cNvPr>
          <p:cNvSpPr>
            <a:spLocks noGrp="1"/>
          </p:cNvSpPr>
          <p:nvPr>
            <p:ph type="body" idx="1"/>
          </p:nvPr>
        </p:nvSpPr>
        <p:spPr/>
        <p:txBody>
          <a:bodyPr/>
          <a:lstStyle/>
          <a:p>
            <a:r>
              <a:rPr lang="en-US" b="1" dirty="0" err="1"/>
              <a:t>QuantumNAS</a:t>
            </a:r>
            <a:r>
              <a:rPr lang="en-US" dirty="0"/>
              <a:t> finds noise robust circuit </a:t>
            </a:r>
            <a:r>
              <a:rPr lang="en-US" b="1" dirty="0"/>
              <a:t>architecture</a:t>
            </a:r>
          </a:p>
          <a:p>
            <a:r>
              <a:rPr lang="en-US" b="1" dirty="0" err="1"/>
              <a:t>QuantumNAT</a:t>
            </a:r>
            <a:r>
              <a:rPr lang="en-US" dirty="0"/>
              <a:t> finds noise robust circuit </a:t>
            </a:r>
            <a:r>
              <a:rPr lang="en-US" b="1" dirty="0"/>
              <a:t>parameters</a:t>
            </a:r>
          </a:p>
        </p:txBody>
      </p:sp>
    </p:spTree>
    <p:extLst>
      <p:ext uri="{BB962C8B-B14F-4D97-AF65-F5344CB8AC3E}">
        <p14:creationId xmlns:p14="http://schemas.microsoft.com/office/powerpoint/2010/main" val="124491388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E4F-8453-73B8-9E1A-B8EBDCFD7EBB}"/>
              </a:ext>
            </a:extLst>
          </p:cNvPr>
          <p:cNvSpPr>
            <a:spLocks noGrp="1"/>
          </p:cNvSpPr>
          <p:nvPr>
            <p:ph type="title"/>
          </p:nvPr>
        </p:nvSpPr>
        <p:spPr/>
        <p:txBody>
          <a:bodyPr/>
          <a:lstStyle/>
          <a:p>
            <a:r>
              <a:rPr lang="en-US" dirty="0"/>
              <a:t>PQC Circuit in </a:t>
            </a:r>
            <a:r>
              <a:rPr lang="en-US" dirty="0" err="1"/>
              <a:t>QuantumNAT</a:t>
            </a:r>
            <a:endParaRPr lang="en-US" dirty="0"/>
          </a:p>
        </p:txBody>
      </p:sp>
      <p:sp>
        <p:nvSpPr>
          <p:cNvPr id="3" name="Text Placeholder 2">
            <a:extLst>
              <a:ext uri="{FF2B5EF4-FFF2-40B4-BE49-F238E27FC236}">
                <a16:creationId xmlns:a16="http://schemas.microsoft.com/office/drawing/2014/main" id="{98B5F580-5C92-A999-4F45-C1E6F20437D7}"/>
              </a:ext>
            </a:extLst>
          </p:cNvPr>
          <p:cNvSpPr>
            <a:spLocks noGrp="1"/>
          </p:cNvSpPr>
          <p:nvPr>
            <p:ph type="body" idx="1"/>
          </p:nvPr>
        </p:nvSpPr>
        <p:spPr/>
        <p:txBody>
          <a:bodyPr/>
          <a:lstStyle/>
          <a:p>
            <a:r>
              <a:rPr lang="en-US" dirty="0"/>
              <a:t>QNN with multiple nodes</a:t>
            </a:r>
          </a:p>
          <a:p>
            <a:pPr lvl="1"/>
            <a:r>
              <a:rPr lang="en-US" dirty="0"/>
              <a:t>Encoder</a:t>
            </a:r>
          </a:p>
          <a:p>
            <a:pPr lvl="1"/>
            <a:r>
              <a:rPr lang="en-US" dirty="0"/>
              <a:t>Trainable Quantum Layers</a:t>
            </a:r>
          </a:p>
          <a:p>
            <a:pPr lvl="1"/>
            <a:r>
              <a:rPr lang="en-US" dirty="0"/>
              <a:t>Measurements</a:t>
            </a:r>
          </a:p>
        </p:txBody>
      </p:sp>
      <p:pic>
        <p:nvPicPr>
          <p:cNvPr id="4" name="Picture 3">
            <a:extLst>
              <a:ext uri="{FF2B5EF4-FFF2-40B4-BE49-F238E27FC236}">
                <a16:creationId xmlns:a16="http://schemas.microsoft.com/office/drawing/2014/main" id="{794F8792-7E5D-5259-6439-D4A638AFEAA1}"/>
              </a:ext>
            </a:extLst>
          </p:cNvPr>
          <p:cNvPicPr>
            <a:picLocks noChangeAspect="1"/>
          </p:cNvPicPr>
          <p:nvPr/>
        </p:nvPicPr>
        <p:blipFill>
          <a:blip r:embed="rId2"/>
          <a:stretch>
            <a:fillRect/>
          </a:stretch>
        </p:blipFill>
        <p:spPr>
          <a:xfrm>
            <a:off x="0" y="6517460"/>
            <a:ext cx="24672709" cy="5104699"/>
          </a:xfrm>
          <a:prstGeom prst="rect">
            <a:avLst/>
          </a:prstGeom>
        </p:spPr>
      </p:pic>
    </p:spTree>
    <p:extLst>
      <p:ext uri="{BB962C8B-B14F-4D97-AF65-F5344CB8AC3E}">
        <p14:creationId xmlns:p14="http://schemas.microsoft.com/office/powerpoint/2010/main" val="1116040881"/>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CC15-E64A-7D2B-8968-33E0B4410A77}"/>
              </a:ext>
            </a:extLst>
          </p:cNvPr>
          <p:cNvSpPr>
            <a:spLocks noGrp="1"/>
          </p:cNvSpPr>
          <p:nvPr>
            <p:ph type="title"/>
          </p:nvPr>
        </p:nvSpPr>
        <p:spPr/>
        <p:txBody>
          <a:bodyPr/>
          <a:lstStyle/>
          <a:p>
            <a:r>
              <a:rPr lang="en-US" altLang="en-US" dirty="0"/>
              <a:t>Three Techniques in </a:t>
            </a:r>
            <a:r>
              <a:rPr lang="en-US" altLang="en-US" dirty="0" err="1"/>
              <a:t>QuantumNAT</a:t>
            </a:r>
            <a:endParaRPr lang="en-US" dirty="0"/>
          </a:p>
        </p:txBody>
      </p:sp>
      <p:sp>
        <p:nvSpPr>
          <p:cNvPr id="3" name="Text Placeholder 2">
            <a:extLst>
              <a:ext uri="{FF2B5EF4-FFF2-40B4-BE49-F238E27FC236}">
                <a16:creationId xmlns:a16="http://schemas.microsoft.com/office/drawing/2014/main" id="{E76F144E-641A-E3F6-1A65-CC79A02DFCF6}"/>
              </a:ext>
            </a:extLst>
          </p:cNvPr>
          <p:cNvSpPr>
            <a:spLocks noGrp="1"/>
          </p:cNvSpPr>
          <p:nvPr>
            <p:ph type="body" idx="1"/>
          </p:nvPr>
        </p:nvSpPr>
        <p:spPr/>
        <p:txBody>
          <a:bodyPr/>
          <a:lstStyle/>
          <a:p>
            <a:r>
              <a:rPr lang="en-US" dirty="0" err="1"/>
              <a:t>QuantumNAT</a:t>
            </a:r>
            <a:r>
              <a:rPr lang="en-US" dirty="0"/>
              <a:t>:</a:t>
            </a:r>
          </a:p>
          <a:p>
            <a:pPr lvl="1"/>
            <a:r>
              <a:rPr lang="en-US" dirty="0"/>
              <a:t>Normalization: mitigate noise impact</a:t>
            </a:r>
          </a:p>
          <a:p>
            <a:pPr lvl="1"/>
            <a:r>
              <a:rPr lang="en-US" dirty="0"/>
              <a:t>Noise injection: make the parameters aware of noise</a:t>
            </a:r>
          </a:p>
          <a:p>
            <a:pPr lvl="1"/>
            <a:r>
              <a:rPr lang="en-US" dirty="0"/>
              <a:t>Quantization: mitigate noise impact</a:t>
            </a:r>
          </a:p>
          <a:p>
            <a:endParaRPr lang="en-US" dirty="0"/>
          </a:p>
        </p:txBody>
      </p:sp>
      <p:pic>
        <p:nvPicPr>
          <p:cNvPr id="4" name="Content Placeholder 15">
            <a:extLst>
              <a:ext uri="{FF2B5EF4-FFF2-40B4-BE49-F238E27FC236}">
                <a16:creationId xmlns:a16="http://schemas.microsoft.com/office/drawing/2014/main" id="{62ADAE3D-A51E-6386-FB82-0EEFBAEF87BF}"/>
              </a:ext>
            </a:extLst>
          </p:cNvPr>
          <p:cNvPicPr>
            <a:picLocks noChangeAspect="1"/>
          </p:cNvPicPr>
          <p:nvPr/>
        </p:nvPicPr>
        <p:blipFill>
          <a:blip r:embed="rId2"/>
          <a:stretch>
            <a:fillRect/>
          </a:stretch>
        </p:blipFill>
        <p:spPr>
          <a:xfrm>
            <a:off x="652728" y="6858000"/>
            <a:ext cx="23881180" cy="4318000"/>
          </a:xfrm>
          <a:prstGeom prst="rect">
            <a:avLst/>
          </a:prstGeom>
        </p:spPr>
      </p:pic>
    </p:spTree>
    <p:extLst>
      <p:ext uri="{BB962C8B-B14F-4D97-AF65-F5344CB8AC3E}">
        <p14:creationId xmlns:p14="http://schemas.microsoft.com/office/powerpoint/2010/main" val="3097510614"/>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a:extLst>
              <a:ext uri="{FF2B5EF4-FFF2-40B4-BE49-F238E27FC236}">
                <a16:creationId xmlns:a16="http://schemas.microsoft.com/office/drawing/2014/main" id="{8815D78C-02F7-2860-5405-1D7220883C81}"/>
              </a:ext>
            </a:extLst>
          </p:cNvPr>
          <p:cNvPicPr>
            <a:picLocks noChangeAspect="1"/>
          </p:cNvPicPr>
          <p:nvPr/>
        </p:nvPicPr>
        <p:blipFill>
          <a:blip r:embed="rId3"/>
          <a:stretch>
            <a:fillRect/>
          </a:stretch>
        </p:blipFill>
        <p:spPr>
          <a:xfrm>
            <a:off x="6975933" y="6286500"/>
            <a:ext cx="10430933" cy="4889500"/>
          </a:xfrm>
          <a:prstGeom prst="rect">
            <a:avLst/>
          </a:prstGeom>
        </p:spPr>
      </p:pic>
    </p:spTree>
    <p:extLst>
      <p:ext uri="{BB962C8B-B14F-4D97-AF65-F5344CB8AC3E}">
        <p14:creationId xmlns:p14="http://schemas.microsoft.com/office/powerpoint/2010/main" val="2541143893"/>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819711555"/>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r>
              <a:rPr lang="en-US" dirty="0"/>
              <a:t>Normalize the measurement outcome with the computed mean and std</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417037617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6" name="Rectangle 15">
            <a:extLst>
              <a:ext uri="{FF2B5EF4-FFF2-40B4-BE49-F238E27FC236}">
                <a16:creationId xmlns:a16="http://schemas.microsoft.com/office/drawing/2014/main" id="{2FCBF219-32FD-22D7-5D74-8A1FBFE3048D}"/>
              </a:ext>
            </a:extLst>
          </p:cNvPr>
          <p:cNvSpPr/>
          <p:nvPr/>
        </p:nvSpPr>
        <p:spPr>
          <a:xfrm>
            <a:off x="13213080" y="6309360"/>
            <a:ext cx="9555480" cy="630936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083944237"/>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Tree>
    <p:extLst>
      <p:ext uri="{BB962C8B-B14F-4D97-AF65-F5344CB8AC3E}">
        <p14:creationId xmlns:p14="http://schemas.microsoft.com/office/powerpoint/2010/main" val="199571624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Quantum Gates"/>
          <p:cNvSpPr txBox="1">
            <a:spLocks noGrp="1"/>
          </p:cNvSpPr>
          <p:nvPr>
            <p:ph type="title"/>
          </p:nvPr>
        </p:nvSpPr>
        <p:spPr>
          <a:prstGeom prst="rect">
            <a:avLst/>
          </a:prstGeom>
        </p:spPr>
        <p:txBody>
          <a:bodyPr/>
          <a:lstStyle/>
          <a:p>
            <a:r>
              <a:t>Quantum Gates</a:t>
            </a:r>
          </a:p>
        </p:txBody>
      </p:sp>
      <p:sp>
        <p:nvSpPr>
          <p:cNvPr id="163" name="2-qubit gates:…"/>
          <p:cNvSpPr txBox="1">
            <a:spLocks noGrp="1"/>
          </p:cNvSpPr>
          <p:nvPr>
            <p:ph type="body" idx="1"/>
          </p:nvPr>
        </p:nvSpPr>
        <p:spPr>
          <a:prstGeom prst="rect">
            <a:avLst/>
          </a:prstGeom>
        </p:spPr>
        <p:txBody>
          <a:bodyPr/>
          <a:lstStyle/>
          <a:p>
            <a:r>
              <a:t>2-qubit gates:</a:t>
            </a:r>
          </a:p>
          <a:p>
            <a:pPr lvl="1"/>
            <a:r>
              <a:t>Controlled Not (CNOT) gate:</a:t>
            </a:r>
          </a:p>
          <a:p>
            <a:pPr lvl="2"/>
            <a:endParaRPr/>
          </a:p>
          <a:p>
            <a:pPr lvl="2"/>
            <a:endParaRPr/>
          </a:p>
          <a:p>
            <a:pPr lvl="2"/>
            <a:endParaRPr/>
          </a:p>
          <a:p>
            <a:pPr lvl="2"/>
            <a:endParaRPr/>
          </a:p>
          <a:p>
            <a:pPr lvl="1"/>
            <a:r>
              <a:t>Controlled Rotation X (CRX) gate</a:t>
            </a:r>
          </a:p>
        </p:txBody>
      </p:sp>
      <p:sp>
        <p:nvSpPr>
          <p:cNvPr id="1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165" name="Image" descr="Image"/>
          <p:cNvPicPr>
            <a:picLocks noChangeAspect="1"/>
          </p:cNvPicPr>
          <p:nvPr/>
        </p:nvPicPr>
        <p:blipFill>
          <a:blip r:embed="rId2"/>
          <a:stretch>
            <a:fillRect/>
          </a:stretch>
        </p:blipFill>
        <p:spPr>
          <a:xfrm>
            <a:off x="2741088" y="8713785"/>
            <a:ext cx="9334501" cy="2857501"/>
          </a:xfrm>
          <a:prstGeom prst="rect">
            <a:avLst/>
          </a:prstGeom>
          <a:ln w="12700">
            <a:miter lim="400000"/>
          </a:ln>
        </p:spPr>
      </p:pic>
      <p:grpSp>
        <p:nvGrpSpPr>
          <p:cNvPr id="169" name="Group"/>
          <p:cNvGrpSpPr/>
          <p:nvPr/>
        </p:nvGrpSpPr>
        <p:grpSpPr>
          <a:xfrm>
            <a:off x="3990492" y="4848457"/>
            <a:ext cx="5770656" cy="2134167"/>
            <a:chOff x="0" y="0"/>
            <a:chExt cx="5770654" cy="2134165"/>
          </a:xfrm>
        </p:grpSpPr>
        <p:pic>
          <p:nvPicPr>
            <p:cNvPr id="166" name="Image" descr="Image"/>
            <p:cNvPicPr>
              <a:picLocks noChangeAspect="1"/>
            </p:cNvPicPr>
            <p:nvPr/>
          </p:nvPicPr>
          <p:blipFill>
            <a:blip r:embed="rId3"/>
            <a:stretch>
              <a:fillRect/>
            </a:stretch>
          </p:blipFill>
          <p:spPr>
            <a:xfrm>
              <a:off x="1471616" y="0"/>
              <a:ext cx="4299039" cy="2134166"/>
            </a:xfrm>
            <a:prstGeom prst="rect">
              <a:avLst/>
            </a:prstGeom>
            <a:ln w="12700" cap="flat">
              <a:noFill/>
              <a:miter lim="400000"/>
            </a:ln>
            <a:effectLst/>
          </p:spPr>
        </p:pic>
        <p:sp>
          <p:nvSpPr>
            <p:cNvPr id="167" name="Control"/>
            <p:cNvSpPr txBox="1"/>
            <p:nvPr/>
          </p:nvSpPr>
          <p:spPr>
            <a:xfrm>
              <a:off x="0" y="23594"/>
              <a:ext cx="1751165" cy="6564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Control</a:t>
              </a:r>
            </a:p>
          </p:txBody>
        </p:sp>
        <p:sp>
          <p:nvSpPr>
            <p:cNvPr id="168" name="Target"/>
            <p:cNvSpPr txBox="1"/>
            <p:nvPr/>
          </p:nvSpPr>
          <p:spPr>
            <a:xfrm>
              <a:off x="0" y="1203419"/>
              <a:ext cx="1525548" cy="6564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Target</a:t>
              </a:r>
            </a:p>
          </p:txBody>
        </p:sp>
      </p:grpSp>
      <p:grpSp>
        <p:nvGrpSpPr>
          <p:cNvPr id="181" name="Group"/>
          <p:cNvGrpSpPr/>
          <p:nvPr/>
        </p:nvGrpSpPr>
        <p:grpSpPr>
          <a:xfrm>
            <a:off x="13373338" y="3320724"/>
            <a:ext cx="6096001" cy="3905756"/>
            <a:chOff x="0" y="0"/>
            <a:chExt cx="6096000" cy="3905755"/>
          </a:xfrm>
        </p:grpSpPr>
        <p:pic>
          <p:nvPicPr>
            <p:cNvPr id="170" name="Image" descr="Image"/>
            <p:cNvPicPr>
              <a:picLocks noChangeAspect="1"/>
            </p:cNvPicPr>
            <p:nvPr/>
          </p:nvPicPr>
          <p:blipFill>
            <a:blip r:embed="rId4"/>
            <a:stretch>
              <a:fillRect/>
            </a:stretch>
          </p:blipFill>
          <p:spPr>
            <a:xfrm>
              <a:off x="0" y="1022855"/>
              <a:ext cx="6096000" cy="2882901"/>
            </a:xfrm>
            <a:prstGeom prst="rect">
              <a:avLst/>
            </a:prstGeom>
            <a:ln w="12700" cap="flat">
              <a:noFill/>
              <a:miter lim="400000"/>
            </a:ln>
            <a:effectLst/>
          </p:spPr>
        </p:pic>
        <p:sp>
          <p:nvSpPr>
            <p:cNvPr id="171" name="00"/>
            <p:cNvSpPr txBox="1"/>
            <p:nvPr/>
          </p:nvSpPr>
          <p:spPr>
            <a:xfrm>
              <a:off x="2815629" y="540351"/>
              <a:ext cx="566342"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00</a:t>
              </a:r>
            </a:p>
          </p:txBody>
        </p:sp>
        <p:sp>
          <p:nvSpPr>
            <p:cNvPr id="172" name="01"/>
            <p:cNvSpPr txBox="1"/>
            <p:nvPr/>
          </p:nvSpPr>
          <p:spPr>
            <a:xfrm>
              <a:off x="3631900" y="540351"/>
              <a:ext cx="566342"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01</a:t>
              </a:r>
            </a:p>
          </p:txBody>
        </p:sp>
        <p:sp>
          <p:nvSpPr>
            <p:cNvPr id="173" name="10"/>
            <p:cNvSpPr txBox="1"/>
            <p:nvPr/>
          </p:nvSpPr>
          <p:spPr>
            <a:xfrm>
              <a:off x="4448171" y="540351"/>
              <a:ext cx="566342"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10</a:t>
              </a:r>
            </a:p>
          </p:txBody>
        </p:sp>
        <p:sp>
          <p:nvSpPr>
            <p:cNvPr id="174" name="11"/>
            <p:cNvSpPr txBox="1"/>
            <p:nvPr/>
          </p:nvSpPr>
          <p:spPr>
            <a:xfrm>
              <a:off x="5275654" y="540351"/>
              <a:ext cx="543918"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11</a:t>
              </a:r>
            </a:p>
          </p:txBody>
        </p:sp>
        <p:sp>
          <p:nvSpPr>
            <p:cNvPr id="175" name="Output"/>
            <p:cNvSpPr txBox="1"/>
            <p:nvPr/>
          </p:nvSpPr>
          <p:spPr>
            <a:xfrm>
              <a:off x="3605903" y="0"/>
              <a:ext cx="1445817" cy="558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Output</a:t>
              </a:r>
            </a:p>
          </p:txBody>
        </p:sp>
        <p:sp>
          <p:nvSpPr>
            <p:cNvPr id="176" name="00"/>
            <p:cNvSpPr txBox="1"/>
            <p:nvPr/>
          </p:nvSpPr>
          <p:spPr>
            <a:xfrm>
              <a:off x="2089443" y="1173021"/>
              <a:ext cx="566341"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00</a:t>
              </a:r>
            </a:p>
          </p:txBody>
        </p:sp>
        <p:sp>
          <p:nvSpPr>
            <p:cNvPr id="177" name="01"/>
            <p:cNvSpPr txBox="1"/>
            <p:nvPr/>
          </p:nvSpPr>
          <p:spPr>
            <a:xfrm>
              <a:off x="2089443" y="1832040"/>
              <a:ext cx="566341"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01</a:t>
              </a:r>
            </a:p>
          </p:txBody>
        </p:sp>
        <p:sp>
          <p:nvSpPr>
            <p:cNvPr id="178" name="10"/>
            <p:cNvSpPr txBox="1"/>
            <p:nvPr/>
          </p:nvSpPr>
          <p:spPr>
            <a:xfrm>
              <a:off x="2089443" y="2491059"/>
              <a:ext cx="566341" cy="5582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10</a:t>
              </a:r>
            </a:p>
          </p:txBody>
        </p:sp>
        <p:sp>
          <p:nvSpPr>
            <p:cNvPr id="179" name="11"/>
            <p:cNvSpPr txBox="1"/>
            <p:nvPr/>
          </p:nvSpPr>
          <p:spPr>
            <a:xfrm>
              <a:off x="2089443" y="3150077"/>
              <a:ext cx="543918"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11</a:t>
              </a:r>
            </a:p>
          </p:txBody>
        </p:sp>
        <p:sp>
          <p:nvSpPr>
            <p:cNvPr id="180" name="Input"/>
            <p:cNvSpPr txBox="1"/>
            <p:nvPr/>
          </p:nvSpPr>
          <p:spPr>
            <a:xfrm>
              <a:off x="1433486" y="540351"/>
              <a:ext cx="1107282" cy="55820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Input</a:t>
              </a:r>
            </a:p>
          </p:txBody>
        </p:sp>
      </p:gr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spTree>
    <p:extLst>
      <p:ext uri="{BB962C8B-B14F-4D97-AF65-F5344CB8AC3E}">
        <p14:creationId xmlns:p14="http://schemas.microsoft.com/office/powerpoint/2010/main" val="345238913"/>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spTree>
    <p:extLst>
      <p:ext uri="{BB962C8B-B14F-4D97-AF65-F5344CB8AC3E}">
        <p14:creationId xmlns:p14="http://schemas.microsoft.com/office/powerpoint/2010/main" val="3601879844"/>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spTree>
    <p:extLst>
      <p:ext uri="{BB962C8B-B14F-4D97-AF65-F5344CB8AC3E}">
        <p14:creationId xmlns:p14="http://schemas.microsoft.com/office/powerpoint/2010/main" val="2889421756"/>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pic>
        <p:nvPicPr>
          <p:cNvPr id="14" name="Picture 13">
            <a:extLst>
              <a:ext uri="{FF2B5EF4-FFF2-40B4-BE49-F238E27FC236}">
                <a16:creationId xmlns:a16="http://schemas.microsoft.com/office/drawing/2014/main" id="{4AC30B36-C594-83FA-55D6-ABAF2CDB5EB7}"/>
              </a:ext>
            </a:extLst>
          </p:cNvPr>
          <p:cNvPicPr>
            <a:picLocks noChangeAspect="1"/>
          </p:cNvPicPr>
          <p:nvPr/>
        </p:nvPicPr>
        <p:blipFill>
          <a:blip r:embed="rId5"/>
          <a:stretch>
            <a:fillRect/>
          </a:stretch>
        </p:blipFill>
        <p:spPr>
          <a:xfrm>
            <a:off x="13591849" y="2530320"/>
            <a:ext cx="8032611" cy="8215170"/>
          </a:xfrm>
          <a:prstGeom prst="rect">
            <a:avLst/>
          </a:prstGeom>
        </p:spPr>
      </p:pic>
    </p:spTree>
    <p:extLst>
      <p:ext uri="{BB962C8B-B14F-4D97-AF65-F5344CB8AC3E}">
        <p14:creationId xmlns:p14="http://schemas.microsoft.com/office/powerpoint/2010/main" val="3465354633"/>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Quantize measurement outcomes</a:t>
            </a:r>
          </a:p>
          <a:p>
            <a:pPr lvl="1"/>
            <a:r>
              <a:rPr lang="en-US" dirty="0"/>
              <a:t>Denoising effect</a:t>
            </a:r>
          </a:p>
          <a:p>
            <a:pPr lvl="1"/>
            <a:r>
              <a:rPr lang="en-US" dirty="0"/>
              <a:t>Small errors will be mitigated</a:t>
            </a:r>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spTree>
    <p:extLst>
      <p:ext uri="{BB962C8B-B14F-4D97-AF65-F5344CB8AC3E}">
        <p14:creationId xmlns:p14="http://schemas.microsoft.com/office/powerpoint/2010/main" val="2561243053"/>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39999"/>
            <a:ext cx="21944882" cy="9078259"/>
          </a:xfrm>
        </p:spPr>
        <p:txBody>
          <a:bodyPr/>
          <a:lstStyle/>
          <a:p>
            <a:r>
              <a:rPr lang="en-US" dirty="0"/>
              <a:t>Quantize measurement outcomes</a:t>
            </a:r>
          </a:p>
          <a:p>
            <a:pPr lvl="1"/>
            <a:r>
              <a:rPr lang="en-US" dirty="0"/>
              <a:t>Denoising effect</a:t>
            </a:r>
          </a:p>
          <a:p>
            <a:pPr lvl="1"/>
            <a:r>
              <a:rPr lang="en-US" dirty="0"/>
              <a:t>Small errors will be mitigated</a:t>
            </a:r>
          </a:p>
          <a:p>
            <a:endParaRPr lang="en-US" dirty="0"/>
          </a:p>
          <a:p>
            <a:endParaRPr lang="en-US" dirty="0"/>
          </a:p>
          <a:p>
            <a:endParaRPr lang="en-US" dirty="0"/>
          </a:p>
          <a:p>
            <a:endParaRPr lang="en-US" dirty="0"/>
          </a:p>
          <a:p>
            <a:r>
              <a:rPr lang="en-US" b="1" dirty="0"/>
              <a:t>Loss</a:t>
            </a:r>
            <a:r>
              <a:rPr lang="en-US" dirty="0"/>
              <a:t> term to encourage</a:t>
            </a:r>
            <a:br>
              <a:rPr lang="en-US" dirty="0"/>
            </a:br>
            <a:r>
              <a:rPr lang="en-US" dirty="0"/>
              <a:t>measurement outcomes to be </a:t>
            </a:r>
            <a:br>
              <a:rPr lang="en-US" dirty="0"/>
            </a:br>
            <a:r>
              <a:rPr lang="en-US" dirty="0"/>
              <a:t>close to </a:t>
            </a:r>
            <a:r>
              <a:rPr lang="en-US" b="1" dirty="0"/>
              <a:t>centroids</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pic>
        <p:nvPicPr>
          <p:cNvPr id="9" name="Picture 8">
            <a:extLst>
              <a:ext uri="{FF2B5EF4-FFF2-40B4-BE49-F238E27FC236}">
                <a16:creationId xmlns:a16="http://schemas.microsoft.com/office/drawing/2014/main" id="{F51E0029-0BF2-B797-3B21-2F54E9B974A3}"/>
              </a:ext>
            </a:extLst>
          </p:cNvPr>
          <p:cNvPicPr>
            <a:picLocks noChangeAspect="1"/>
          </p:cNvPicPr>
          <p:nvPr/>
        </p:nvPicPr>
        <p:blipFill>
          <a:blip r:embed="rId4"/>
          <a:stretch>
            <a:fillRect/>
          </a:stretch>
        </p:blipFill>
        <p:spPr>
          <a:xfrm>
            <a:off x="10775739" y="7516195"/>
            <a:ext cx="6155830" cy="6186006"/>
          </a:xfrm>
          <a:prstGeom prst="rect">
            <a:avLst/>
          </a:prstGeom>
        </p:spPr>
      </p:pic>
    </p:spTree>
    <p:extLst>
      <p:ext uri="{BB962C8B-B14F-4D97-AF65-F5344CB8AC3E}">
        <p14:creationId xmlns:p14="http://schemas.microsoft.com/office/powerpoint/2010/main" val="323901356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Quantization reduces errors and improves SNR</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614F93BA-3091-E2BB-3E53-B4CD9DC2AD8C}"/>
              </a:ext>
            </a:extLst>
          </p:cNvPr>
          <p:cNvPicPr>
            <a:picLocks noChangeAspect="1"/>
          </p:cNvPicPr>
          <p:nvPr/>
        </p:nvPicPr>
        <p:blipFill>
          <a:blip r:embed="rId3"/>
          <a:stretch>
            <a:fillRect/>
          </a:stretch>
        </p:blipFill>
        <p:spPr>
          <a:xfrm>
            <a:off x="1505202" y="3377718"/>
            <a:ext cx="21104357" cy="9177107"/>
          </a:xfrm>
          <a:prstGeom prst="rect">
            <a:avLst/>
          </a:prstGeom>
        </p:spPr>
      </p:pic>
    </p:spTree>
    <p:extLst>
      <p:ext uri="{BB962C8B-B14F-4D97-AF65-F5344CB8AC3E}">
        <p14:creationId xmlns:p14="http://schemas.microsoft.com/office/powerpoint/2010/main" val="2657261770"/>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Benchmarks</a:t>
            </a:r>
          </a:p>
          <a:p>
            <a:pPr lvl="1"/>
            <a:r>
              <a:rPr lang="en-US" dirty="0"/>
              <a:t>Quantum Machine Learning task: </a:t>
            </a:r>
          </a:p>
          <a:p>
            <a:pPr lvl="2"/>
            <a:r>
              <a:rPr lang="en-US" dirty="0"/>
              <a:t>MNIST 10-class, 4-class, 2-class</a:t>
            </a:r>
          </a:p>
          <a:p>
            <a:pPr lvl="2"/>
            <a:r>
              <a:rPr lang="en-US" dirty="0"/>
              <a:t>Fashion MNIST 10-class, 4-class, 2-class</a:t>
            </a:r>
          </a:p>
          <a:p>
            <a:pPr lvl="2"/>
            <a:r>
              <a:rPr lang="en-US" dirty="0"/>
              <a:t>Vowel 4-class</a:t>
            </a:r>
          </a:p>
          <a:p>
            <a:pPr lvl="2"/>
            <a:r>
              <a:rPr lang="en-US" dirty="0"/>
              <a:t>Cifar-2 class</a:t>
            </a:r>
          </a:p>
          <a:p>
            <a:r>
              <a:rPr lang="en-US" dirty="0"/>
              <a:t>Quantum Devices</a:t>
            </a:r>
          </a:p>
          <a:p>
            <a:pPr lvl="1"/>
            <a:r>
              <a:rPr lang="en-US" dirty="0"/>
              <a:t>IBMQ</a:t>
            </a:r>
          </a:p>
          <a:p>
            <a:pPr lvl="1"/>
            <a:r>
              <a:rPr lang="en-US" dirty="0"/>
              <a:t>#Qubits: 5 to 15</a:t>
            </a:r>
          </a:p>
          <a:p>
            <a:pPr lvl="1"/>
            <a:r>
              <a:rPr lang="en-US" dirty="0"/>
              <a:t>Quantum Volume: 8 to 32</a:t>
            </a:r>
          </a:p>
          <a:p>
            <a:endParaRPr lang="en-US" dirty="0"/>
          </a:p>
        </p:txBody>
      </p:sp>
    </p:spTree>
    <p:extLst>
      <p:ext uri="{BB962C8B-B14F-4D97-AF65-F5344CB8AC3E}">
        <p14:creationId xmlns:p14="http://schemas.microsoft.com/office/powerpoint/2010/main" val="4169662919"/>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Consistent Improvements on Various </a:t>
            </a:r>
            <a:br>
              <a:rPr lang="en-US" dirty="0"/>
            </a:br>
            <a:r>
              <a:rPr lang="en-US" dirty="0"/>
              <a:t>Benchmarks</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40000"/>
            <a:ext cx="21944882" cy="2516521"/>
          </a:xfrm>
        </p:spPr>
        <p:txBody>
          <a:bodyPr/>
          <a:lstStyle/>
          <a:p>
            <a:r>
              <a:rPr lang="en-US" dirty="0"/>
              <a:t>On IBMQ </a:t>
            </a:r>
            <a:r>
              <a:rPr lang="en-US" dirty="0" err="1"/>
              <a:t>santiago</a:t>
            </a:r>
            <a:endParaRPr lang="en-US" dirty="0"/>
          </a:p>
        </p:txBody>
      </p:sp>
      <p:graphicFrame>
        <p:nvGraphicFramePr>
          <p:cNvPr id="6" name="Table 4">
            <a:extLst>
              <a:ext uri="{FF2B5EF4-FFF2-40B4-BE49-F238E27FC236}">
                <a16:creationId xmlns:a16="http://schemas.microsoft.com/office/drawing/2014/main" id="{82F5F247-D7FE-49C4-AACE-0CF23038E6B0}"/>
              </a:ext>
            </a:extLst>
          </p:cNvPr>
          <p:cNvGraphicFramePr>
            <a:graphicFrameLocks noGrp="1"/>
          </p:cNvGraphicFramePr>
          <p:nvPr>
            <p:extLst>
              <p:ext uri="{D42A27DB-BD31-4B8C-83A1-F6EECF244321}">
                <p14:modId xmlns:p14="http://schemas.microsoft.com/office/powerpoint/2010/main" val="795286279"/>
              </p:ext>
            </p:extLst>
          </p:nvPr>
        </p:nvGraphicFramePr>
        <p:xfrm>
          <a:off x="905313" y="4631816"/>
          <a:ext cx="22572174" cy="7447539"/>
        </p:xfrm>
        <a:graphic>
          <a:graphicData uri="http://schemas.openxmlformats.org/drawingml/2006/table">
            <a:tbl>
              <a:tblPr firstRow="1" bandRow="1">
                <a:tableStyleId>{5C22544A-7EE6-4342-B048-85BDC9FD1C3A}</a:tableStyleId>
              </a:tblPr>
              <a:tblGrid>
                <a:gridCol w="5093820">
                  <a:extLst>
                    <a:ext uri="{9D8B030D-6E8A-4147-A177-3AD203B41FA5}">
                      <a16:colId xmlns:a16="http://schemas.microsoft.com/office/drawing/2014/main" val="650385498"/>
                    </a:ext>
                  </a:extLst>
                </a:gridCol>
                <a:gridCol w="2913059">
                  <a:extLst>
                    <a:ext uri="{9D8B030D-6E8A-4147-A177-3AD203B41FA5}">
                      <a16:colId xmlns:a16="http://schemas.microsoft.com/office/drawing/2014/main" val="3688960864"/>
                    </a:ext>
                  </a:extLst>
                </a:gridCol>
                <a:gridCol w="2913059">
                  <a:extLst>
                    <a:ext uri="{9D8B030D-6E8A-4147-A177-3AD203B41FA5}">
                      <a16:colId xmlns:a16="http://schemas.microsoft.com/office/drawing/2014/main" val="4223233933"/>
                    </a:ext>
                  </a:extLst>
                </a:gridCol>
                <a:gridCol w="2913059">
                  <a:extLst>
                    <a:ext uri="{9D8B030D-6E8A-4147-A177-3AD203B41FA5}">
                      <a16:colId xmlns:a16="http://schemas.microsoft.com/office/drawing/2014/main" val="3096584122"/>
                    </a:ext>
                  </a:extLst>
                </a:gridCol>
                <a:gridCol w="2913059">
                  <a:extLst>
                    <a:ext uri="{9D8B030D-6E8A-4147-A177-3AD203B41FA5}">
                      <a16:colId xmlns:a16="http://schemas.microsoft.com/office/drawing/2014/main" val="3305213895"/>
                    </a:ext>
                  </a:extLst>
                </a:gridCol>
                <a:gridCol w="2913059">
                  <a:extLst>
                    <a:ext uri="{9D8B030D-6E8A-4147-A177-3AD203B41FA5}">
                      <a16:colId xmlns:a16="http://schemas.microsoft.com/office/drawing/2014/main" val="2206560507"/>
                    </a:ext>
                  </a:extLst>
                </a:gridCol>
                <a:gridCol w="2913059">
                  <a:extLst>
                    <a:ext uri="{9D8B030D-6E8A-4147-A177-3AD203B41FA5}">
                      <a16:colId xmlns:a16="http://schemas.microsoft.com/office/drawing/2014/main" val="4293047972"/>
                    </a:ext>
                  </a:extLst>
                </a:gridCol>
              </a:tblGrid>
              <a:tr h="1780168">
                <a:tc>
                  <a:txBody>
                    <a:bodyPr/>
                    <a:lstStyle/>
                    <a:p>
                      <a:r>
                        <a:rPr lang="en-US" sz="5400" dirty="0"/>
                        <a:t>Method</a:t>
                      </a:r>
                    </a:p>
                  </a:txBody>
                  <a:tcPr/>
                </a:tc>
                <a:tc>
                  <a:txBody>
                    <a:bodyPr/>
                    <a:lstStyle/>
                    <a:p>
                      <a:r>
                        <a:rPr lang="en-US" sz="5400" dirty="0"/>
                        <a:t>MNIST-4</a:t>
                      </a:r>
                    </a:p>
                  </a:txBody>
                  <a:tcPr/>
                </a:tc>
                <a:tc>
                  <a:txBody>
                    <a:bodyPr/>
                    <a:lstStyle/>
                    <a:p>
                      <a:r>
                        <a:rPr lang="en-US" sz="5400" dirty="0"/>
                        <a:t>FMNIST-4</a:t>
                      </a:r>
                    </a:p>
                  </a:txBody>
                  <a:tcPr/>
                </a:tc>
                <a:tc>
                  <a:txBody>
                    <a:bodyPr/>
                    <a:lstStyle/>
                    <a:p>
                      <a:r>
                        <a:rPr lang="en-US" sz="5400" dirty="0"/>
                        <a:t>Vowel-4</a:t>
                      </a:r>
                    </a:p>
                  </a:txBody>
                  <a:tcPr/>
                </a:tc>
                <a:tc>
                  <a:txBody>
                    <a:bodyPr/>
                    <a:lstStyle/>
                    <a:p>
                      <a:r>
                        <a:rPr lang="en-US" sz="5400" dirty="0"/>
                        <a:t>MNIST-2</a:t>
                      </a:r>
                    </a:p>
                  </a:txBody>
                  <a:tcPr/>
                </a:tc>
                <a:tc>
                  <a:txBody>
                    <a:bodyPr/>
                    <a:lstStyle/>
                    <a:p>
                      <a:r>
                        <a:rPr lang="en-US" sz="5400" dirty="0"/>
                        <a:t>FMNIST-2</a:t>
                      </a:r>
                    </a:p>
                  </a:txBody>
                  <a:tcPr/>
                </a:tc>
                <a:tc>
                  <a:txBody>
                    <a:bodyPr/>
                    <a:lstStyle/>
                    <a:p>
                      <a:r>
                        <a:rPr lang="en-US" sz="5400" dirty="0"/>
                        <a:t>Cifar-2</a:t>
                      </a:r>
                    </a:p>
                  </a:txBody>
                  <a:tcPr/>
                </a:tc>
                <a:extLst>
                  <a:ext uri="{0D108BD9-81ED-4DB2-BD59-A6C34878D82A}">
                    <a16:rowId xmlns:a16="http://schemas.microsoft.com/office/drawing/2014/main" val="650565203"/>
                  </a:ext>
                </a:extLst>
              </a:tr>
              <a:tr h="1367950">
                <a:tc>
                  <a:txBody>
                    <a:bodyPr/>
                    <a:lstStyle/>
                    <a:p>
                      <a:r>
                        <a:rPr lang="en-US" sz="5400" dirty="0"/>
                        <a:t>Baseline</a:t>
                      </a:r>
                    </a:p>
                  </a:txBody>
                  <a:tcPr/>
                </a:tc>
                <a:tc>
                  <a:txBody>
                    <a:bodyPr/>
                    <a:lstStyle/>
                    <a:p>
                      <a:r>
                        <a:rPr lang="en-US" sz="5400" dirty="0"/>
                        <a:t>0.30</a:t>
                      </a:r>
                    </a:p>
                  </a:txBody>
                  <a:tcPr/>
                </a:tc>
                <a:tc>
                  <a:txBody>
                    <a:bodyPr/>
                    <a:lstStyle/>
                    <a:p>
                      <a:r>
                        <a:rPr lang="en-US" sz="5400" dirty="0"/>
                        <a:t>0.32</a:t>
                      </a:r>
                    </a:p>
                  </a:txBody>
                  <a:tcPr/>
                </a:tc>
                <a:tc>
                  <a:txBody>
                    <a:bodyPr/>
                    <a:lstStyle/>
                    <a:p>
                      <a:r>
                        <a:rPr lang="en-US" sz="5400" dirty="0"/>
                        <a:t>0.28</a:t>
                      </a:r>
                    </a:p>
                  </a:txBody>
                  <a:tcPr/>
                </a:tc>
                <a:tc>
                  <a:txBody>
                    <a:bodyPr/>
                    <a:lstStyle/>
                    <a:p>
                      <a:r>
                        <a:rPr lang="en-US" sz="5400" dirty="0"/>
                        <a:t>0.84</a:t>
                      </a:r>
                    </a:p>
                  </a:txBody>
                  <a:tcPr/>
                </a:tc>
                <a:tc>
                  <a:txBody>
                    <a:bodyPr/>
                    <a:lstStyle/>
                    <a:p>
                      <a:r>
                        <a:rPr lang="en-US" sz="5400" dirty="0"/>
                        <a:t>0.78</a:t>
                      </a:r>
                    </a:p>
                  </a:txBody>
                  <a:tcPr/>
                </a:tc>
                <a:tc>
                  <a:txBody>
                    <a:bodyPr/>
                    <a:lstStyle/>
                    <a:p>
                      <a:r>
                        <a:rPr lang="en-US" altLang="zh-CN" sz="5400" dirty="0"/>
                        <a:t>0.51</a:t>
                      </a:r>
                      <a:endParaRPr lang="en-US" sz="5400" dirty="0"/>
                    </a:p>
                  </a:txBody>
                  <a:tcPr/>
                </a:tc>
                <a:extLst>
                  <a:ext uri="{0D108BD9-81ED-4DB2-BD59-A6C34878D82A}">
                    <a16:rowId xmlns:a16="http://schemas.microsoft.com/office/drawing/2014/main" val="1767886234"/>
                  </a:ext>
                </a:extLst>
              </a:tr>
              <a:tr h="1367950">
                <a:tc>
                  <a:txBody>
                    <a:bodyPr/>
                    <a:lstStyle/>
                    <a:p>
                      <a:r>
                        <a:rPr lang="en-US" sz="5400" dirty="0"/>
                        <a:t>+ Normalization</a:t>
                      </a:r>
                    </a:p>
                  </a:txBody>
                  <a:tcPr/>
                </a:tc>
                <a:tc>
                  <a:txBody>
                    <a:bodyPr/>
                    <a:lstStyle/>
                    <a:p>
                      <a:r>
                        <a:rPr lang="en-US" sz="5400" dirty="0"/>
                        <a:t>0.41</a:t>
                      </a:r>
                    </a:p>
                  </a:txBody>
                  <a:tcPr/>
                </a:tc>
                <a:tc>
                  <a:txBody>
                    <a:bodyPr/>
                    <a:lstStyle/>
                    <a:p>
                      <a:r>
                        <a:rPr lang="en-US" sz="5400" dirty="0"/>
                        <a:t>0.61</a:t>
                      </a:r>
                    </a:p>
                  </a:txBody>
                  <a:tcPr/>
                </a:tc>
                <a:tc>
                  <a:txBody>
                    <a:bodyPr/>
                    <a:lstStyle/>
                    <a:p>
                      <a:r>
                        <a:rPr lang="en-US" sz="5400" dirty="0"/>
                        <a:t>0.29</a:t>
                      </a:r>
                    </a:p>
                  </a:txBody>
                  <a:tcPr/>
                </a:tc>
                <a:tc>
                  <a:txBody>
                    <a:bodyPr/>
                    <a:lstStyle/>
                    <a:p>
                      <a:r>
                        <a:rPr lang="en-US" sz="5400" dirty="0"/>
                        <a:t>0.87</a:t>
                      </a:r>
                    </a:p>
                  </a:txBody>
                  <a:tcPr/>
                </a:tc>
                <a:tc>
                  <a:txBody>
                    <a:bodyPr/>
                    <a:lstStyle/>
                    <a:p>
                      <a:r>
                        <a:rPr lang="en-US" sz="5400" dirty="0"/>
                        <a:t>0.68</a:t>
                      </a:r>
                    </a:p>
                  </a:txBody>
                  <a:tcPr/>
                </a:tc>
                <a:tc>
                  <a:txBody>
                    <a:bodyPr/>
                    <a:lstStyle/>
                    <a:p>
                      <a:r>
                        <a:rPr lang="en-US" altLang="zh-CN" sz="5400" dirty="0"/>
                        <a:t>0.56</a:t>
                      </a:r>
                      <a:endParaRPr lang="en-US" sz="5400" dirty="0"/>
                    </a:p>
                  </a:txBody>
                  <a:tcPr/>
                </a:tc>
                <a:extLst>
                  <a:ext uri="{0D108BD9-81ED-4DB2-BD59-A6C34878D82A}">
                    <a16:rowId xmlns:a16="http://schemas.microsoft.com/office/drawing/2014/main" val="4246564319"/>
                  </a:ext>
                </a:extLst>
              </a:tr>
              <a:tr h="1367950">
                <a:tc>
                  <a:txBody>
                    <a:bodyPr/>
                    <a:lstStyle/>
                    <a:p>
                      <a:r>
                        <a:rPr lang="en-US" sz="5400" dirty="0"/>
                        <a:t>+Noise Injection</a:t>
                      </a:r>
                    </a:p>
                  </a:txBody>
                  <a:tcPr/>
                </a:tc>
                <a:tc>
                  <a:txBody>
                    <a:bodyPr/>
                    <a:lstStyle/>
                    <a:p>
                      <a:r>
                        <a:rPr lang="en-US" sz="5400" dirty="0"/>
                        <a:t>0.61</a:t>
                      </a:r>
                    </a:p>
                  </a:txBody>
                  <a:tcPr/>
                </a:tc>
                <a:tc>
                  <a:txBody>
                    <a:bodyPr/>
                    <a:lstStyle/>
                    <a:p>
                      <a:r>
                        <a:rPr lang="en-US" sz="5400" dirty="0"/>
                        <a:t>0.70</a:t>
                      </a:r>
                    </a:p>
                  </a:txBody>
                  <a:tcPr/>
                </a:tc>
                <a:tc>
                  <a:txBody>
                    <a:bodyPr/>
                    <a:lstStyle/>
                    <a:p>
                      <a:r>
                        <a:rPr lang="en-US" sz="5400" dirty="0"/>
                        <a:t>0.44</a:t>
                      </a:r>
                    </a:p>
                  </a:txBody>
                  <a:tcPr/>
                </a:tc>
                <a:tc>
                  <a:txBody>
                    <a:bodyPr/>
                    <a:lstStyle/>
                    <a:p>
                      <a:r>
                        <a:rPr lang="en-US" sz="5400" dirty="0"/>
                        <a:t>0.93</a:t>
                      </a:r>
                    </a:p>
                  </a:txBody>
                  <a:tcPr/>
                </a:tc>
                <a:tc>
                  <a:txBody>
                    <a:bodyPr/>
                    <a:lstStyle/>
                    <a:p>
                      <a:r>
                        <a:rPr lang="en-US" sz="5400" dirty="0"/>
                        <a:t>0.86</a:t>
                      </a:r>
                    </a:p>
                  </a:txBody>
                  <a:tcPr/>
                </a:tc>
                <a:tc>
                  <a:txBody>
                    <a:bodyPr/>
                    <a:lstStyle/>
                    <a:p>
                      <a:r>
                        <a:rPr lang="en-US" altLang="zh-CN" sz="5400" dirty="0"/>
                        <a:t>0.57</a:t>
                      </a:r>
                      <a:endParaRPr lang="en-US" sz="5400" dirty="0"/>
                    </a:p>
                  </a:txBody>
                  <a:tcPr/>
                </a:tc>
                <a:extLst>
                  <a:ext uri="{0D108BD9-81ED-4DB2-BD59-A6C34878D82A}">
                    <a16:rowId xmlns:a16="http://schemas.microsoft.com/office/drawing/2014/main" val="1554369961"/>
                  </a:ext>
                </a:extLst>
              </a:tr>
              <a:tr h="1367950">
                <a:tc>
                  <a:txBody>
                    <a:bodyPr/>
                    <a:lstStyle/>
                    <a:p>
                      <a:r>
                        <a:rPr lang="en-US" sz="5400" dirty="0"/>
                        <a:t>+ Quantization</a:t>
                      </a:r>
                    </a:p>
                  </a:txBody>
                  <a:tcPr/>
                </a:tc>
                <a:tc>
                  <a:txBody>
                    <a:bodyPr/>
                    <a:lstStyle/>
                    <a:p>
                      <a:r>
                        <a:rPr lang="en-US" sz="5400" b="1" dirty="0"/>
                        <a:t>0.68</a:t>
                      </a:r>
                    </a:p>
                  </a:txBody>
                  <a:tcPr/>
                </a:tc>
                <a:tc>
                  <a:txBody>
                    <a:bodyPr/>
                    <a:lstStyle/>
                    <a:p>
                      <a:r>
                        <a:rPr lang="en-US" sz="5400" b="1" dirty="0"/>
                        <a:t>0.75</a:t>
                      </a:r>
                    </a:p>
                  </a:txBody>
                  <a:tcPr/>
                </a:tc>
                <a:tc>
                  <a:txBody>
                    <a:bodyPr/>
                    <a:lstStyle/>
                    <a:p>
                      <a:r>
                        <a:rPr lang="en-US" sz="5400" b="1" dirty="0"/>
                        <a:t>0.48</a:t>
                      </a:r>
                    </a:p>
                  </a:txBody>
                  <a:tcPr/>
                </a:tc>
                <a:tc>
                  <a:txBody>
                    <a:bodyPr/>
                    <a:lstStyle/>
                    <a:p>
                      <a:r>
                        <a:rPr lang="en-US" sz="5400" b="1" dirty="0"/>
                        <a:t>0.94</a:t>
                      </a:r>
                    </a:p>
                  </a:txBody>
                  <a:tcPr/>
                </a:tc>
                <a:tc>
                  <a:txBody>
                    <a:bodyPr/>
                    <a:lstStyle/>
                    <a:p>
                      <a:r>
                        <a:rPr lang="en-US" sz="5400" b="1" dirty="0"/>
                        <a:t>0.88</a:t>
                      </a:r>
                    </a:p>
                  </a:txBody>
                  <a:tcPr/>
                </a:tc>
                <a:tc>
                  <a:txBody>
                    <a:bodyPr/>
                    <a:lstStyle/>
                    <a:p>
                      <a:r>
                        <a:rPr lang="en-US" altLang="zh-CN" sz="5400" b="1" dirty="0"/>
                        <a:t>0.59</a:t>
                      </a:r>
                      <a:endParaRPr lang="en-US" sz="5400" b="1" dirty="0"/>
                    </a:p>
                  </a:txBody>
                  <a:tcPr/>
                </a:tc>
                <a:extLst>
                  <a:ext uri="{0D108BD9-81ED-4DB2-BD59-A6C34878D82A}">
                    <a16:rowId xmlns:a16="http://schemas.microsoft.com/office/drawing/2014/main" val="588746680"/>
                  </a:ext>
                </a:extLst>
              </a:tr>
            </a:tbl>
          </a:graphicData>
        </a:graphic>
      </p:graphicFrame>
    </p:spTree>
    <p:extLst>
      <p:ext uri="{BB962C8B-B14F-4D97-AF65-F5344CB8AC3E}">
        <p14:creationId xmlns:p14="http://schemas.microsoft.com/office/powerpoint/2010/main" val="236348059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err="1"/>
              <a:t>QuantumNAT</a:t>
            </a:r>
            <a:r>
              <a:rPr lang="en-US" dirty="0"/>
              <a:t> stretches the </a:t>
            </a:r>
            <a:br>
              <a:rPr lang="en-US" dirty="0"/>
            </a:br>
            <a:r>
              <a:rPr lang="en-US" dirty="0"/>
              <a:t>distribution of features</a:t>
            </a:r>
          </a:p>
          <a:p>
            <a:pPr lvl="1"/>
            <a:r>
              <a:rPr lang="en-US" dirty="0"/>
              <a:t>MNIST-2 classification task</a:t>
            </a:r>
          </a:p>
          <a:p>
            <a:endParaRPr lang="en-US" dirty="0"/>
          </a:p>
        </p:txBody>
      </p:sp>
      <p:pic>
        <p:nvPicPr>
          <p:cNvPr id="6" name="Picture 5">
            <a:extLst>
              <a:ext uri="{FF2B5EF4-FFF2-40B4-BE49-F238E27FC236}">
                <a16:creationId xmlns:a16="http://schemas.microsoft.com/office/drawing/2014/main" id="{D06FF3AF-9240-671B-C1D1-AC7BFDCCD508}"/>
              </a:ext>
            </a:extLst>
          </p:cNvPr>
          <p:cNvPicPr>
            <a:picLocks noChangeAspect="1"/>
          </p:cNvPicPr>
          <p:nvPr/>
        </p:nvPicPr>
        <p:blipFill>
          <a:blip r:embed="rId2"/>
          <a:stretch>
            <a:fillRect/>
          </a:stretch>
        </p:blipFill>
        <p:spPr>
          <a:xfrm>
            <a:off x="11796877" y="1556321"/>
            <a:ext cx="10740393" cy="10603358"/>
          </a:xfrm>
          <a:prstGeom prst="rect">
            <a:avLst/>
          </a:prstGeom>
        </p:spPr>
      </p:pic>
    </p:spTree>
    <p:extLst>
      <p:ext uri="{BB962C8B-B14F-4D97-AF65-F5344CB8AC3E}">
        <p14:creationId xmlns:p14="http://schemas.microsoft.com/office/powerpoint/2010/main" val="58455436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t>Quantum Gates</a:t>
            </a:r>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t>Applying a gate to qubits is performing matrix-vector multiplication between the gate matrix and statevector</a:t>
            </a:r>
          </a:p>
          <a:p>
            <a:pPr lvl="1"/>
            <a:r>
              <a:t>Apply an X gate to classical state 0, we get 1</a:t>
            </a:r>
          </a:p>
          <a:p>
            <a:pPr lvl="1"/>
            <a:endParaRPr/>
          </a:p>
          <a:p>
            <a:pPr lvl="1"/>
            <a:endParaRPr/>
          </a:p>
          <a:p>
            <a:pPr lvl="1"/>
            <a:endParaRPr/>
          </a:p>
          <a:p>
            <a:pPr lvl="1"/>
            <a:r>
              <a:t>Apply an CNOT gate to state 10, we get 11</a:t>
            </a: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pic>
        <p:nvPicPr>
          <p:cNvPr id="186" name="Image" descr="Image"/>
          <p:cNvPicPr>
            <a:picLocks noChangeAspect="1"/>
          </p:cNvPicPr>
          <p:nvPr/>
        </p:nvPicPr>
        <p:blipFill>
          <a:blip r:embed="rId2"/>
          <a:stretch>
            <a:fillRect/>
          </a:stretch>
        </p:blipFill>
        <p:spPr>
          <a:xfrm>
            <a:off x="8452412" y="5023646"/>
            <a:ext cx="6553201" cy="1625601"/>
          </a:xfrm>
          <a:prstGeom prst="rect">
            <a:avLst/>
          </a:prstGeom>
          <a:ln w="12700">
            <a:miter lim="400000"/>
          </a:ln>
        </p:spPr>
      </p:pic>
      <p:pic>
        <p:nvPicPr>
          <p:cNvPr id="187" name="Image" descr="Image"/>
          <p:cNvPicPr>
            <a:picLocks noChangeAspect="1"/>
          </p:cNvPicPr>
          <p:nvPr/>
        </p:nvPicPr>
        <p:blipFill>
          <a:blip r:embed="rId3"/>
          <a:stretch>
            <a:fillRect/>
          </a:stretch>
        </p:blipFill>
        <p:spPr>
          <a:xfrm>
            <a:off x="6934200" y="8746931"/>
            <a:ext cx="10388600" cy="2959101"/>
          </a:xfrm>
          <a:prstGeom prst="rect">
            <a:avLst/>
          </a:prstGeom>
          <a:ln w="12700">
            <a:miter lim="400000"/>
          </a:ln>
        </p:spPr>
      </p:pic>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6BB7-18E9-D06A-FD46-C23E85CA7748}"/>
              </a:ext>
            </a:extLst>
          </p:cNvPr>
          <p:cNvSpPr>
            <a:spLocks noGrp="1"/>
          </p:cNvSpPr>
          <p:nvPr>
            <p:ph type="title"/>
          </p:nvPr>
        </p:nvSpPr>
        <p:spPr/>
        <p:txBody>
          <a:bodyPr/>
          <a:lstStyle/>
          <a:p>
            <a:r>
              <a:rPr lang="en-US" dirty="0"/>
              <a:t>Noise Model in TQ</a:t>
            </a:r>
          </a:p>
        </p:txBody>
      </p:sp>
      <p:sp>
        <p:nvSpPr>
          <p:cNvPr id="3" name="Text Placeholder 2">
            <a:extLst>
              <a:ext uri="{FF2B5EF4-FFF2-40B4-BE49-F238E27FC236}">
                <a16:creationId xmlns:a16="http://schemas.microsoft.com/office/drawing/2014/main" id="{B8078BDD-E451-36A3-28B5-46B9E94063EC}"/>
              </a:ext>
            </a:extLst>
          </p:cNvPr>
          <p:cNvSpPr>
            <a:spLocks noGrp="1"/>
          </p:cNvSpPr>
          <p:nvPr>
            <p:ph type="body" idx="1"/>
          </p:nvPr>
        </p:nvSpPr>
        <p:spPr/>
        <p:txBody>
          <a:bodyPr/>
          <a:lstStyle/>
          <a:p>
            <a:r>
              <a:rPr lang="en-US" dirty="0" err="1">
                <a:latin typeface="Courier" pitchFamily="2" charset="0"/>
              </a:rPr>
              <a:t>noise_model_tq</a:t>
            </a:r>
            <a:r>
              <a:rPr lang="en-US" dirty="0">
                <a:latin typeface="Courier" pitchFamily="2" charset="0"/>
              </a:rPr>
              <a:t> = </a:t>
            </a:r>
            <a:r>
              <a:rPr lang="en-US" dirty="0" err="1">
                <a:latin typeface="Courier" pitchFamily="2" charset="0"/>
              </a:rPr>
              <a:t>tq.NoiseModelTQ</a:t>
            </a:r>
            <a:r>
              <a:rPr lang="en-US" dirty="0">
                <a:latin typeface="Courier" pitchFamily="2" charset="0"/>
              </a:rPr>
              <a:t>(</a:t>
            </a:r>
          </a:p>
          <a:p>
            <a:r>
              <a:rPr lang="en-US" dirty="0">
                <a:latin typeface="Courier" pitchFamily="2" charset="0"/>
              </a:rPr>
              <a:t>        </a:t>
            </a:r>
            <a:r>
              <a:rPr lang="en-US" dirty="0" err="1">
                <a:latin typeface="Courier" pitchFamily="2" charset="0"/>
              </a:rPr>
              <a:t>noise_model_name</a:t>
            </a:r>
            <a:r>
              <a:rPr lang="en-US" dirty="0">
                <a:latin typeface="Courier" pitchFamily="2" charset="0"/>
              </a:rPr>
              <a:t>='</a:t>
            </a:r>
            <a:r>
              <a:rPr lang="en-US" dirty="0" err="1">
                <a:latin typeface="Courier" pitchFamily="2" charset="0"/>
              </a:rPr>
              <a:t>ibmq_quito</a:t>
            </a:r>
            <a:r>
              <a:rPr lang="en-US" dirty="0">
                <a:latin typeface="Courier" pitchFamily="2" charset="0"/>
              </a:rPr>
              <a:t>’,</a:t>
            </a:r>
          </a:p>
          <a:p>
            <a:r>
              <a:rPr lang="en-US" dirty="0">
                <a:latin typeface="Courier" pitchFamily="2" charset="0"/>
              </a:rPr>
              <a:t>        factor=10,</a:t>
            </a:r>
          </a:p>
          <a:p>
            <a:r>
              <a:rPr lang="en-US" dirty="0">
                <a:latin typeface="Courier" pitchFamily="2" charset="0"/>
              </a:rPr>
              <a:t>        </a:t>
            </a:r>
            <a:r>
              <a:rPr lang="en-US" dirty="0" err="1">
                <a:latin typeface="Courier" pitchFamily="2" charset="0"/>
              </a:rPr>
              <a:t>add_thermal</a:t>
            </a:r>
            <a:r>
              <a:rPr lang="en-US" dirty="0">
                <a:latin typeface="Courier" pitchFamily="2" charset="0"/>
              </a:rPr>
              <a:t>=True</a:t>
            </a:r>
          </a:p>
          <a:p>
            <a:r>
              <a:rPr lang="en-US" dirty="0">
                <a:latin typeface="Courier" pitchFamily="2" charset="0"/>
              </a:rPr>
              <a:t>    )</a:t>
            </a:r>
          </a:p>
        </p:txBody>
      </p:sp>
    </p:spTree>
    <p:extLst>
      <p:ext uri="{BB962C8B-B14F-4D97-AF65-F5344CB8AC3E}">
        <p14:creationId xmlns:p14="http://schemas.microsoft.com/office/powerpoint/2010/main" val="206533976"/>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70168108"/>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9C80-E190-9B48-7636-B049AD666560}"/>
              </a:ext>
            </a:extLst>
          </p:cNvPr>
          <p:cNvSpPr>
            <a:spLocks noGrp="1"/>
          </p:cNvSpPr>
          <p:nvPr>
            <p:ph type="title"/>
          </p:nvPr>
        </p:nvSpPr>
        <p:spPr/>
        <p:txBody>
          <a:bodyPr/>
          <a:lstStyle/>
          <a:p>
            <a:r>
              <a:rPr lang="en-US" dirty="0"/>
              <a:t>QOC for High Scalability</a:t>
            </a:r>
          </a:p>
        </p:txBody>
      </p:sp>
      <p:sp>
        <p:nvSpPr>
          <p:cNvPr id="3" name="Text Placeholder 2">
            <a:extLst>
              <a:ext uri="{FF2B5EF4-FFF2-40B4-BE49-F238E27FC236}">
                <a16:creationId xmlns:a16="http://schemas.microsoft.com/office/drawing/2014/main" id="{2E8B2E1F-4ADC-03AD-372D-B2F2AE09BF75}"/>
              </a:ext>
            </a:extLst>
          </p:cNvPr>
          <p:cNvSpPr>
            <a:spLocks noGrp="1"/>
          </p:cNvSpPr>
          <p:nvPr>
            <p:ph type="body" idx="1"/>
          </p:nvPr>
        </p:nvSpPr>
        <p:spPr/>
        <p:txBody>
          <a:bodyPr/>
          <a:lstStyle/>
          <a:p>
            <a:r>
              <a:rPr lang="en-US" dirty="0"/>
              <a:t>How to further improve the scalability of PQC training?</a:t>
            </a:r>
          </a:p>
          <a:p>
            <a:r>
              <a:rPr lang="en-US" dirty="0"/>
              <a:t>Train the parameters directly on real quantum machine</a:t>
            </a:r>
          </a:p>
        </p:txBody>
      </p:sp>
      <p:pic>
        <p:nvPicPr>
          <p:cNvPr id="4" name="Picture 3">
            <a:extLst>
              <a:ext uri="{FF2B5EF4-FFF2-40B4-BE49-F238E27FC236}">
                <a16:creationId xmlns:a16="http://schemas.microsoft.com/office/drawing/2014/main" id="{A5C059E5-C20E-E221-B328-D1A6C74C0ACC}"/>
              </a:ext>
            </a:extLst>
          </p:cNvPr>
          <p:cNvPicPr>
            <a:picLocks noChangeAspect="1"/>
          </p:cNvPicPr>
          <p:nvPr/>
        </p:nvPicPr>
        <p:blipFill>
          <a:blip r:embed="rId2"/>
          <a:stretch>
            <a:fillRect/>
          </a:stretch>
        </p:blipFill>
        <p:spPr>
          <a:xfrm>
            <a:off x="2781299" y="6044474"/>
            <a:ext cx="17123086" cy="3747226"/>
          </a:xfrm>
          <a:prstGeom prst="rect">
            <a:avLst/>
          </a:prstGeom>
        </p:spPr>
      </p:pic>
    </p:spTree>
    <p:extLst>
      <p:ext uri="{BB962C8B-B14F-4D97-AF65-F5344CB8AC3E}">
        <p14:creationId xmlns:p14="http://schemas.microsoft.com/office/powerpoint/2010/main" val="231775593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endParaRPr lang="en-US" dirty="0"/>
          </a:p>
        </p:txBody>
      </p:sp>
      <p:pic>
        <p:nvPicPr>
          <p:cNvPr id="4" name="图形 3">
            <a:extLst>
              <a:ext uri="{FF2B5EF4-FFF2-40B4-BE49-F238E27FC236}">
                <a16:creationId xmlns:a16="http://schemas.microsoft.com/office/drawing/2014/main" id="{AFCED7E5-D8F0-ADF7-45FE-6DF8A134A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729" y="3928650"/>
            <a:ext cx="11179341" cy="8006167"/>
          </a:xfrm>
          <a:prstGeom prst="rect">
            <a:avLst/>
          </a:prstGeom>
        </p:spPr>
      </p:pic>
    </p:spTree>
    <p:extLst>
      <p:ext uri="{BB962C8B-B14F-4D97-AF65-F5344CB8AC3E}">
        <p14:creationId xmlns:p14="http://schemas.microsoft.com/office/powerpoint/2010/main" val="80652234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r>
              <a:rPr lang="en-US" altLang="zh-CN" b="1" dirty="0"/>
              <a:t>Small</a:t>
            </a:r>
            <a:r>
              <a:rPr lang="en-US" altLang="zh-CN" dirty="0"/>
              <a:t> magnitude gradients have </a:t>
            </a:r>
            <a:r>
              <a:rPr lang="en-US" altLang="zh-CN" b="1" dirty="0"/>
              <a:t>large</a:t>
            </a:r>
            <a:r>
              <a:rPr lang="en-US" altLang="zh-CN" dirty="0"/>
              <a:t> relative errors</a:t>
            </a:r>
            <a:endParaRPr lang="zh-CN" altLang="en-US" dirty="0"/>
          </a:p>
          <a:p>
            <a:endParaRPr lang="en-US" dirty="0"/>
          </a:p>
        </p:txBody>
      </p:sp>
      <p:pic>
        <p:nvPicPr>
          <p:cNvPr id="5" name="Picture 4">
            <a:extLst>
              <a:ext uri="{FF2B5EF4-FFF2-40B4-BE49-F238E27FC236}">
                <a16:creationId xmlns:a16="http://schemas.microsoft.com/office/drawing/2014/main" id="{8CCFE32F-3BFA-78F8-171F-C7595DCC5661}"/>
              </a:ext>
            </a:extLst>
          </p:cNvPr>
          <p:cNvPicPr>
            <a:picLocks noChangeAspect="1"/>
          </p:cNvPicPr>
          <p:nvPr/>
        </p:nvPicPr>
        <p:blipFill>
          <a:blip r:embed="rId2"/>
          <a:stretch>
            <a:fillRect/>
          </a:stretch>
        </p:blipFill>
        <p:spPr>
          <a:xfrm>
            <a:off x="6304494" y="4275716"/>
            <a:ext cx="11775012" cy="8106784"/>
          </a:xfrm>
          <a:prstGeom prst="rect">
            <a:avLst/>
          </a:prstGeom>
        </p:spPr>
      </p:pic>
    </p:spTree>
    <p:extLst>
      <p:ext uri="{BB962C8B-B14F-4D97-AF65-F5344CB8AC3E}">
        <p14:creationId xmlns:p14="http://schemas.microsoft.com/office/powerpoint/2010/main" val="195450595"/>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15EB1E05-4827-547F-07DF-489E2F290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4556100"/>
            <a:ext cx="16140407" cy="5464200"/>
          </a:xfrm>
          <a:prstGeom prst="rect">
            <a:avLst/>
          </a:prstGeom>
        </p:spPr>
      </p:pic>
    </p:spTree>
    <p:extLst>
      <p:ext uri="{BB962C8B-B14F-4D97-AF65-F5344CB8AC3E}">
        <p14:creationId xmlns:p14="http://schemas.microsoft.com/office/powerpoint/2010/main" val="225095784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spTree>
    <p:extLst>
      <p:ext uri="{BB962C8B-B14F-4D97-AF65-F5344CB8AC3E}">
        <p14:creationId xmlns:p14="http://schemas.microsoft.com/office/powerpoint/2010/main" val="120519954"/>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Shift </a:t>
                </a:r>
                <a14:m>
                  <m:oMath xmlns:m="http://schemas.openxmlformats.org/officeDocument/2006/math">
                    <m:r>
                      <a:rPr lang="en-US" altLang="zh-CN" i="1">
                        <a:latin typeface="Cambria Math" panose="02040503050406030204" pitchFamily="18" charset="0"/>
                      </a:rPr>
                      <m:t>𝜃</m:t>
                    </m:r>
                  </m:oMath>
                </a14:m>
                <a:r>
                  <a:rPr lang="zh-CN" altLang="en-US" dirty="0"/>
                  <a:t> </a:t>
                </a:r>
                <a:r>
                  <a:rPr lang="en-US" altLang="zh-CN" dirty="0"/>
                  <a:t>twice</a:t>
                </a:r>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5">
            <a:extLst>
              <a:ext uri="{FF2B5EF4-FFF2-40B4-BE49-F238E27FC236}">
                <a16:creationId xmlns:a16="http://schemas.microsoft.com/office/drawing/2014/main" id="{6C16301B-8737-52A3-AB92-C970FCDB2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3856077"/>
            <a:ext cx="10211041" cy="6839023"/>
          </a:xfrm>
          <a:prstGeom prst="rect">
            <a:avLst/>
          </a:prstGeom>
        </p:spPr>
      </p:pic>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43422980-80CE-7730-D3E1-1E6FAD9290CD}"/>
                  </a:ext>
                </a:extLst>
              </p:cNvPr>
              <p:cNvSpPr txBox="1"/>
              <p:nvPr/>
            </p:nvSpPr>
            <p:spPr>
              <a:xfrm>
                <a:off x="12952800" y="5981991"/>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6" name="文本框 6">
                <a:extLst>
                  <a:ext uri="{FF2B5EF4-FFF2-40B4-BE49-F238E27FC236}">
                    <a16:creationId xmlns:a16="http://schemas.microsoft.com/office/drawing/2014/main" id="{43422980-80CE-7730-D3E1-1E6FAD9290CD}"/>
                  </a:ext>
                </a:extLst>
              </p:cNvPr>
              <p:cNvSpPr txBox="1">
                <a:spLocks noRot="1" noChangeAspect="1" noMove="1" noResize="1" noEditPoints="1" noAdjustHandles="1" noChangeArrowheads="1" noChangeShapeType="1" noTextEdit="1"/>
              </p:cNvSpPr>
              <p:nvPr/>
            </p:nvSpPr>
            <p:spPr>
              <a:xfrm>
                <a:off x="12952800" y="5981991"/>
                <a:ext cx="10211041" cy="175201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3485239"/>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This formula is valid to all rotation gates</a:t>
            </a:r>
          </a:p>
          <a:p>
            <a:pPr lvl="1"/>
            <a:r>
              <a:rPr lang="en-US" altLang="zh-CN" dirty="0"/>
              <a:t>RZ, RY, RX, RXX, RZZ</a:t>
            </a:r>
          </a:p>
          <a:p>
            <a:r>
              <a:rPr lang="en-US" altLang="zh-CN" dirty="0"/>
              <a:t>One gradient requires two runs on real quantum machine</a:t>
            </a:r>
            <a:endParaRPr lang="zh-CN" altLang="en-US" dirty="0"/>
          </a:p>
          <a:p>
            <a:endParaRPr lang="en-US" dirty="0"/>
          </a:p>
        </p:txBody>
      </p:sp>
      <mc:AlternateContent xmlns:mc="http://schemas.openxmlformats.org/markup-compatibility/2006" xmlns:a14="http://schemas.microsoft.com/office/drawing/2010/main">
        <mc:Choice Requires="a14">
          <p:sp>
            <p:nvSpPr>
              <p:cNvPr id="5" name="文本框 6">
                <a:extLst>
                  <a:ext uri="{FF2B5EF4-FFF2-40B4-BE49-F238E27FC236}">
                    <a16:creationId xmlns:a16="http://schemas.microsoft.com/office/drawing/2014/main" id="{8B347394-2D89-5FEE-FE7A-518586233D55}"/>
                  </a:ext>
                </a:extLst>
              </p:cNvPr>
              <p:cNvSpPr txBox="1"/>
              <p:nvPr/>
            </p:nvSpPr>
            <p:spPr>
              <a:xfrm>
                <a:off x="7085879" y="6517460"/>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5" name="文本框 6">
                <a:extLst>
                  <a:ext uri="{FF2B5EF4-FFF2-40B4-BE49-F238E27FC236}">
                    <a16:creationId xmlns:a16="http://schemas.microsoft.com/office/drawing/2014/main" id="{8B347394-2D89-5FEE-FE7A-518586233D55}"/>
                  </a:ext>
                </a:extLst>
              </p:cNvPr>
              <p:cNvSpPr txBox="1">
                <a:spLocks noRot="1" noChangeAspect="1" noMove="1" noResize="1" noEditPoints="1" noAdjustHandles="1" noChangeArrowheads="1" noChangeShapeType="1" noTextEdit="1"/>
              </p:cNvSpPr>
              <p:nvPr/>
            </p:nvSpPr>
            <p:spPr>
              <a:xfrm>
                <a:off x="7085879" y="6517460"/>
                <a:ext cx="10211041" cy="17520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2022776"/>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sz="4000" dirty="0">
                    <a:latin typeface="Arial" panose="020B0604020202020204" pitchFamily="34" charset="0"/>
                    <a:cs typeface="Arial" panose="020B0604020202020204" pitchFamily="34" charset="0"/>
                  </a:rPr>
                  <a:t>Step 1: Run on </a:t>
                </a:r>
                <a:r>
                  <a:rPr lang="en-US" altLang="zh-CN" dirty="0">
                    <a:latin typeface="Arial" panose="020B0604020202020204" pitchFamily="34" charset="0"/>
                    <a:cs typeface="Arial" panose="020B0604020202020204" pitchFamily="34" charset="0"/>
                  </a:rPr>
                  <a:t>QC </a:t>
                </a:r>
                <a:r>
                  <a:rPr lang="en-US" altLang="zh-CN" sz="4000" dirty="0">
                    <a:latin typeface="Arial" panose="020B0604020202020204" pitchFamily="34" charset="0"/>
                    <a:cs typeface="Arial" panose="020B0604020202020204" pitchFamily="34" charset="0"/>
                  </a:rPr>
                  <a:t>without shift to obtain </a:t>
                </a:r>
                <a14:m>
                  <m:oMath xmlns:m="http://schemas.openxmlformats.org/officeDocument/2006/math">
                    <m:r>
                      <a:rPr lang="en-US" altLang="zh-CN" i="1">
                        <a:latin typeface="Cambria Math" panose="02040503050406030204" pitchFamily="18" charset="0"/>
                      </a:rPr>
                      <m:t>𝑓</m:t>
                    </m:r>
                  </m:oMath>
                </a14:m>
                <a:endParaRPr lang="en-US" altLang="zh-CN" sz="4000" dirty="0">
                  <a:latin typeface="Arial" panose="020B0604020202020204" pitchFamily="34" charset="0"/>
                  <a:cs typeface="Arial" panose="020B0604020202020204" pitchFamily="34" charset="0"/>
                </a:endParaRP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0E89C23A-358F-42D0-BE1C-B61AB74C1A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06" t="1193" r="38271" b="64826"/>
          <a:stretch/>
        </p:blipFill>
        <p:spPr>
          <a:xfrm>
            <a:off x="4632960" y="3765368"/>
            <a:ext cx="9496815" cy="4281352"/>
          </a:xfrm>
          <a:prstGeom prst="rect">
            <a:avLst/>
          </a:prstGeom>
        </p:spPr>
      </p:pic>
    </p:spTree>
    <p:extLst>
      <p:ext uri="{BB962C8B-B14F-4D97-AF65-F5344CB8AC3E}">
        <p14:creationId xmlns:p14="http://schemas.microsoft.com/office/powerpoint/2010/main" val="89660440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535377672"/>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Step 2: Further forward to get </a:t>
                </a:r>
                <a14:m>
                  <m:oMath xmlns:m="http://schemas.openxmlformats.org/officeDocument/2006/math">
                    <m:r>
                      <a:rPr lang="en-US" altLang="zh-CN" i="1" dirty="0">
                        <a:latin typeface="Cambria Math" panose="02040503050406030204" pitchFamily="18" charset="0"/>
                      </a:rPr>
                      <m:t>𝐿𝑜𝑠𝑠</m:t>
                    </m:r>
                  </m:oMath>
                </a14:m>
                <a:r>
                  <a:rPr lang="en-US" altLang="en-US" dirty="0">
                    <a:latin typeface="Arial" panose="020B0604020202020204" pitchFamily="34" charset="0"/>
                    <a:cs typeface="Arial" panose="020B0604020202020204" pitchFamily="34" charset="0"/>
                  </a:rPr>
                  <a:t> </a:t>
                </a: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spTree>
    <p:extLst>
      <p:ext uri="{BB962C8B-B14F-4D97-AF65-F5344CB8AC3E}">
        <p14:creationId xmlns:p14="http://schemas.microsoft.com/office/powerpoint/2010/main" val="3777354632"/>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3: B</a:t>
                </a:r>
                <a:r>
                  <a:rPr lang="en-US" altLang="en-US" dirty="0">
                    <a:latin typeface="Arial" panose="020B0604020202020204" pitchFamily="34" charset="0"/>
                    <a:cs typeface="Arial" panose="020B0604020202020204" pitchFamily="34" charset="0"/>
                  </a:rPr>
                  <a:t>ackpropagation to calculate </a:t>
                </a:r>
                <a14:m>
                  <m:oMath xmlns:m="http://schemas.openxmlformats.org/officeDocument/2006/math">
                    <m:f>
                      <m:fPr>
                        <m:ctrlPr>
                          <a:rPr lang="en-US" altLang="en-US" i="1">
                            <a:latin typeface="Cambria Math" panose="02040503050406030204" pitchFamily="18" charset="0"/>
                          </a:rPr>
                        </m:ctrlPr>
                      </m:fPr>
                      <m:num>
                        <m:r>
                          <a:rPr lang="en-US" altLang="en-US">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oMath>
                </a14:m>
                <a:endParaRPr lang="en-US" altLang="en-US" dirty="0">
                  <a:latin typeface="Arial" panose="020B0604020202020204" pitchFamily="34" charset="0"/>
                  <a:cs typeface="Arial" panose="020B0604020202020204" pitchFamily="34" charset="0"/>
                </a:endParaRPr>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pic>
        <p:nvPicPr>
          <p:cNvPr id="4" name="图形 5">
            <a:extLst>
              <a:ext uri="{FF2B5EF4-FFF2-40B4-BE49-F238E27FC236}">
                <a16:creationId xmlns:a16="http://schemas.microsoft.com/office/drawing/2014/main" id="{650AC829-3DD1-EB20-8F64-6F3EBAC86E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03898" y="4107775"/>
            <a:ext cx="5044221" cy="8762715"/>
          </a:xfrm>
          <a:prstGeom prst="rect">
            <a:avLst/>
          </a:prstGeom>
        </p:spPr>
      </p:pic>
    </p:spTree>
    <p:extLst>
      <p:ext uri="{BB962C8B-B14F-4D97-AF65-F5344CB8AC3E}">
        <p14:creationId xmlns:p14="http://schemas.microsoft.com/office/powerpoint/2010/main" val="1665380013"/>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4: Shift twice and run on QC to calculate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6" name="图形 4">
            <a:extLst>
              <a:ext uri="{FF2B5EF4-FFF2-40B4-BE49-F238E27FC236}">
                <a16:creationId xmlns:a16="http://schemas.microsoft.com/office/drawing/2014/main" id="{9D23DE57-1A27-711E-469B-9995EE9A29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6805" b="11475"/>
          <a:stretch/>
        </p:blipFill>
        <p:spPr>
          <a:xfrm>
            <a:off x="5835765" y="4278118"/>
            <a:ext cx="8505030" cy="9424083"/>
          </a:xfrm>
          <a:prstGeom prst="rect">
            <a:avLst/>
          </a:prstGeom>
        </p:spPr>
      </p:pic>
    </p:spTree>
    <p:extLst>
      <p:ext uri="{BB962C8B-B14F-4D97-AF65-F5344CB8AC3E}">
        <p14:creationId xmlns:p14="http://schemas.microsoft.com/office/powerpoint/2010/main" val="322241740"/>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5: By Chain Rule:     </a:t>
                </a:r>
                <a14:m>
                  <m:oMath xmlns:m="http://schemas.openxmlformats.org/officeDocument/2006/math">
                    <m:f>
                      <m:fPr>
                        <m:ctrlPr>
                          <a:rPr lang="en-US" altLang="en-US" i="1">
                            <a:latin typeface="Cambria Math" panose="02040503050406030204" pitchFamily="18" charset="0"/>
                          </a:rPr>
                        </m:ctrlPr>
                      </m:fPr>
                      <m:num>
                        <m:r>
                          <a:rPr lang="en-US" altLang="en-US" i="1">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𝐿𝑜𝑠𝑠</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r>
                  <a:rPr lang="en-US" altLang="zh-CN" dirty="0">
                    <a:latin typeface="Arial" panose="020B0604020202020204" pitchFamily="34" charset="0"/>
                    <a:cs typeface="Arial" panose="020B0604020202020204" pitchFamily="34" charset="0"/>
                  </a:rPr>
                  <a:t>, sum over 4 passes (4 qubits)</a:t>
                </a:r>
              </a:p>
              <a:p>
                <a:r>
                  <a:rPr lang="en-US" altLang="zh-CN" dirty="0">
                    <a:latin typeface="Arial" panose="020B0604020202020204" pitchFamily="34" charset="0"/>
                    <a:cs typeface="Arial" panose="020B0604020202020204" pitchFamily="34" charset="0"/>
                  </a:rPr>
                  <a:t>Only </a:t>
                </a:r>
                <a:r>
                  <a:rPr lang="en-US" altLang="zh-CN" b="1" dirty="0">
                    <a:latin typeface="Arial" panose="020B0604020202020204" pitchFamily="34" charset="0"/>
                    <a:cs typeface="Arial" panose="020B0604020202020204" pitchFamily="34" charset="0"/>
                  </a:rPr>
                  <a:t>forward</a:t>
                </a:r>
                <a:r>
                  <a:rPr lang="en-US" altLang="zh-CN" dirty="0">
                    <a:latin typeface="Arial" panose="020B0604020202020204" pitchFamily="34" charset="0"/>
                    <a:cs typeface="Arial" panose="020B0604020202020204" pitchFamily="34" charset="0"/>
                  </a:rPr>
                  <a:t> on quantum device</a:t>
                </a:r>
              </a:p>
              <a:p>
                <a:endParaRPr lang="en-US"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D42DA746-C3A0-5E58-9F8C-587981CD7F1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1475"/>
          <a:stretch/>
        </p:blipFill>
        <p:spPr>
          <a:xfrm>
            <a:off x="5917496" y="4915705"/>
            <a:ext cx="12547808" cy="8786496"/>
          </a:xfrm>
          <a:prstGeom prst="rect">
            <a:avLst/>
          </a:prstGeom>
        </p:spPr>
      </p:pic>
    </p:spTree>
    <p:extLst>
      <p:ext uri="{BB962C8B-B14F-4D97-AF65-F5344CB8AC3E}">
        <p14:creationId xmlns:p14="http://schemas.microsoft.com/office/powerpoint/2010/main" val="2881307826"/>
      </p:ext>
    </p:extLst>
  </p:cSld>
  <p:clrMapOvr>
    <a:masterClrMapping/>
  </p:clrMapOvr>
  <p:transition spd="me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b="1" dirty="0">
                <a:latin typeface="+mj-lt"/>
              </a:rPr>
              <a:t>Small</a:t>
            </a:r>
            <a:r>
              <a:rPr lang="en-US" altLang="zh-CN" dirty="0">
                <a:latin typeface="+mj-lt"/>
              </a:rPr>
              <a:t> magnitude gradients have </a:t>
            </a:r>
            <a:r>
              <a:rPr lang="en-US" altLang="zh-CN" b="1" dirty="0">
                <a:latin typeface="+mj-lt"/>
              </a:rPr>
              <a:t>large</a:t>
            </a:r>
            <a:r>
              <a:rPr lang="en-US" altLang="zh-CN" dirty="0">
                <a:latin typeface="+mj-lt"/>
              </a:rPr>
              <a:t> relative errors</a:t>
            </a:r>
            <a:endParaRPr lang="zh-CN" altLang="en-US" dirty="0">
              <a:latin typeface="+mj-lt"/>
            </a:endParaRPr>
          </a:p>
          <a:p>
            <a:endParaRPr lang="en-US" dirty="0"/>
          </a:p>
        </p:txBody>
      </p:sp>
      <p:pic>
        <p:nvPicPr>
          <p:cNvPr id="4" name="Picture 3">
            <a:extLst>
              <a:ext uri="{FF2B5EF4-FFF2-40B4-BE49-F238E27FC236}">
                <a16:creationId xmlns:a16="http://schemas.microsoft.com/office/drawing/2014/main" id="{82150B18-08E7-B80E-A24E-0285B30F4DCC}"/>
              </a:ext>
            </a:extLst>
          </p:cNvPr>
          <p:cNvPicPr>
            <a:picLocks noChangeAspect="1"/>
          </p:cNvPicPr>
          <p:nvPr/>
        </p:nvPicPr>
        <p:blipFill>
          <a:blip r:embed="rId2"/>
          <a:stretch>
            <a:fillRect/>
          </a:stretch>
        </p:blipFill>
        <p:spPr>
          <a:xfrm>
            <a:off x="6207015" y="3699439"/>
            <a:ext cx="11968769" cy="8941375"/>
          </a:xfrm>
          <a:prstGeom prst="rect">
            <a:avLst/>
          </a:prstGeom>
        </p:spPr>
      </p:pic>
    </p:spTree>
    <p:extLst>
      <p:ext uri="{BB962C8B-B14F-4D97-AF65-F5344CB8AC3E}">
        <p14:creationId xmlns:p14="http://schemas.microsoft.com/office/powerpoint/2010/main" val="1431360855"/>
      </p:ext>
    </p:extLst>
  </p:cSld>
  <p:clrMapOvr>
    <a:masterClrMapping/>
  </p:clrMapOvr>
  <p:transition spd="me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endParaRPr lang="en-US"/>
          </a:p>
        </p:txBody>
      </p:sp>
      <p:pic>
        <p:nvPicPr>
          <p:cNvPr id="4" name="内容占位符 7">
            <a:extLst>
              <a:ext uri="{FF2B5EF4-FFF2-40B4-BE49-F238E27FC236}">
                <a16:creationId xmlns:a16="http://schemas.microsoft.com/office/drawing/2014/main" id="{F89B75FC-F047-551D-09E7-70CB72480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348" y="4077211"/>
            <a:ext cx="24043652" cy="5561578"/>
          </a:xfrm>
          <a:prstGeom prst="rect">
            <a:avLst/>
          </a:prstGeom>
        </p:spPr>
      </p:pic>
    </p:spTree>
    <p:extLst>
      <p:ext uri="{BB962C8B-B14F-4D97-AF65-F5344CB8AC3E}">
        <p14:creationId xmlns:p14="http://schemas.microsoft.com/office/powerpoint/2010/main" val="3987491645"/>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Keep a record of accumulated gradient magnitude</a:t>
            </a:r>
            <a:endParaRPr lang="zh-CN" altLang="en-US" sz="4000" dirty="0"/>
          </a:p>
          <a:p>
            <a:endParaRPr lang="en-US" dirty="0"/>
          </a:p>
        </p:txBody>
      </p:sp>
      <p:pic>
        <p:nvPicPr>
          <p:cNvPr id="6" name="图形 5">
            <a:extLst>
              <a:ext uri="{FF2B5EF4-FFF2-40B4-BE49-F238E27FC236}">
                <a16:creationId xmlns:a16="http://schemas.microsoft.com/office/drawing/2014/main" id="{AB167426-9B0E-FE8C-3D17-801F01297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111" y="3358240"/>
            <a:ext cx="22901170" cy="9031880"/>
          </a:xfrm>
          <a:prstGeom prst="rect">
            <a:avLst/>
          </a:prstGeom>
        </p:spPr>
      </p:pic>
    </p:spTree>
    <p:extLst>
      <p:ext uri="{BB962C8B-B14F-4D97-AF65-F5344CB8AC3E}">
        <p14:creationId xmlns:p14="http://schemas.microsoft.com/office/powerpoint/2010/main" val="2527229417"/>
      </p:ext>
    </p:extLst>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Normalize the accumulated gradient magnitude </a:t>
            </a:r>
            <a:r>
              <a:rPr lang="en-US" altLang="zh-CN" dirty="0"/>
              <a:t>to a</a:t>
            </a:r>
            <a:r>
              <a:rPr lang="en-US" altLang="zh-CN" sz="4000" dirty="0"/>
              <a:t> probability distribution</a:t>
            </a:r>
          </a:p>
          <a:p>
            <a:endParaRPr lang="en-US" dirty="0"/>
          </a:p>
        </p:txBody>
      </p:sp>
      <p:pic>
        <p:nvPicPr>
          <p:cNvPr id="4" name="图形 5">
            <a:extLst>
              <a:ext uri="{FF2B5EF4-FFF2-40B4-BE49-F238E27FC236}">
                <a16:creationId xmlns:a16="http://schemas.microsoft.com/office/drawing/2014/main" id="{B17FA2C4-F96C-4918-4B35-96F59C763A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89" y="3715702"/>
            <a:ext cx="21647012" cy="8537258"/>
          </a:xfrm>
          <a:prstGeom prst="rect">
            <a:avLst/>
          </a:prstGeom>
        </p:spPr>
      </p:pic>
    </p:spTree>
    <p:extLst>
      <p:ext uri="{BB962C8B-B14F-4D97-AF65-F5344CB8AC3E}">
        <p14:creationId xmlns:p14="http://schemas.microsoft.com/office/powerpoint/2010/main" val="1316688900"/>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Prune the calculation of some gradients according to the probability distribution</a:t>
            </a:r>
          </a:p>
          <a:p>
            <a:endParaRPr lang="en-US" dirty="0"/>
          </a:p>
        </p:txBody>
      </p:sp>
      <p:pic>
        <p:nvPicPr>
          <p:cNvPr id="5" name="图形 8">
            <a:extLst>
              <a:ext uri="{FF2B5EF4-FFF2-40B4-BE49-F238E27FC236}">
                <a16:creationId xmlns:a16="http://schemas.microsoft.com/office/drawing/2014/main" id="{4454B27D-0B5B-0D46-23EE-31047EA91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2040" y="4306683"/>
            <a:ext cx="5394960" cy="7552947"/>
          </a:xfrm>
          <a:prstGeom prst="rect">
            <a:avLst/>
          </a:prstGeom>
        </p:spPr>
      </p:pic>
    </p:spTree>
    <p:extLst>
      <p:ext uri="{BB962C8B-B14F-4D97-AF65-F5344CB8AC3E}">
        <p14:creationId xmlns:p14="http://schemas.microsoft.com/office/powerpoint/2010/main" val="1170314552"/>
      </p:ext>
    </p:extLst>
  </p:cSld>
  <p:clrMapOvr>
    <a:masterClrMapping/>
  </p:clrMapOvr>
  <p:transition spd="me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Evaluation</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Benchmarks</a:t>
            </a:r>
          </a:p>
          <a:p>
            <a:pPr lvl="1"/>
            <a:r>
              <a:rPr lang="en-US" dirty="0"/>
              <a:t>Quantum Machine Learning task: MNIST 4-class, 2-class, Fashion MNIST 4-class, 2-class, Vowel 4-class</a:t>
            </a:r>
          </a:p>
          <a:p>
            <a:pPr lvl="1"/>
            <a:r>
              <a:rPr lang="en-US" dirty="0"/>
              <a:t>Variational Quantum </a:t>
            </a:r>
            <a:r>
              <a:rPr lang="en-US" dirty="0" err="1"/>
              <a:t>Eigensolver</a:t>
            </a:r>
            <a:r>
              <a:rPr lang="en-US" dirty="0"/>
              <a:t> task: H2 molecule</a:t>
            </a:r>
          </a:p>
          <a:p>
            <a:r>
              <a:rPr lang="en-US" dirty="0"/>
              <a:t>Quantum Devices</a:t>
            </a:r>
          </a:p>
          <a:p>
            <a:pPr lvl="1"/>
            <a:r>
              <a:rPr lang="en-US" dirty="0"/>
              <a:t>IBMQ</a:t>
            </a:r>
          </a:p>
          <a:p>
            <a:pPr lvl="1"/>
            <a:r>
              <a:rPr lang="en-US" dirty="0"/>
              <a:t>#Qubits: 5 to 7</a:t>
            </a:r>
          </a:p>
          <a:p>
            <a:pPr lvl="1"/>
            <a:r>
              <a:rPr lang="en-US" dirty="0"/>
              <a:t>Quantum Volume: 8 to 32</a:t>
            </a:r>
          </a:p>
          <a:p>
            <a:r>
              <a:rPr lang="en-US" dirty="0"/>
              <a:t>Circuit architecture</a:t>
            </a:r>
          </a:p>
          <a:p>
            <a:pPr lvl="1"/>
            <a:r>
              <a:rPr lang="en-US" altLang="zh-CN" dirty="0"/>
              <a:t>RZZ+RY, RXYZ+CZ, RZX+RXX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74222851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1: </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q_dev</a:t>
            </a:r>
            <a:r>
              <a:rPr lang="en-US" dirty="0">
                <a:latin typeface="Courier" pitchFamily="2" charset="0"/>
              </a:rPr>
              <a:t>, wires=1)</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extLst>
      <p:ext uri="{BB962C8B-B14F-4D97-AF65-F5344CB8AC3E}">
        <p14:creationId xmlns:p14="http://schemas.microsoft.com/office/powerpoint/2010/main" val="432395042"/>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dirty="0"/>
              <a:t>QNN results</a:t>
            </a:r>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QOC achieved similar results to classical simulation</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7EA7CE6-0944-B66A-1D3C-7E9850BF6560}"/>
              </a:ext>
            </a:extLst>
          </p:cNvPr>
          <p:cNvPicPr>
            <a:picLocks noChangeAspect="1"/>
          </p:cNvPicPr>
          <p:nvPr/>
        </p:nvPicPr>
        <p:blipFill>
          <a:blip r:embed="rId2"/>
          <a:stretch>
            <a:fillRect/>
          </a:stretch>
        </p:blipFill>
        <p:spPr>
          <a:xfrm>
            <a:off x="493838" y="4075343"/>
            <a:ext cx="23396324" cy="6531697"/>
          </a:xfrm>
          <a:prstGeom prst="rect">
            <a:avLst/>
          </a:prstGeom>
        </p:spPr>
      </p:pic>
    </p:spTree>
    <p:extLst>
      <p:ext uri="{BB962C8B-B14F-4D97-AF65-F5344CB8AC3E}">
        <p14:creationId xmlns:p14="http://schemas.microsoft.com/office/powerpoint/2010/main" val="3027604777"/>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Classical Train: Train on classical simulator and test on real QC</a:t>
            </a:r>
          </a:p>
          <a:p>
            <a:r>
              <a:rPr lang="en-US" altLang="en-US" dirty="0"/>
              <a:t>QC Train: Train and test the model on real QC</a:t>
            </a:r>
          </a:p>
          <a:p>
            <a:r>
              <a:rPr lang="en-US" altLang="en-US" dirty="0"/>
              <a:t>QC Train-PGP (</a:t>
            </a:r>
            <a:r>
              <a:rPr lang="en-US" altLang="en-US" b="1" dirty="0"/>
              <a:t>QOC</a:t>
            </a:r>
            <a:r>
              <a:rPr lang="en-US" altLang="en-US" dirty="0"/>
              <a:t>): Train and test on real QC with gradient pruning</a:t>
            </a:r>
          </a:p>
          <a:p>
            <a:endParaRPr lang="en-US" alt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26343380"/>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Gradient pruning can brings </a:t>
            </a:r>
            <a:r>
              <a:rPr lang="en-US" altLang="en-US" b="1" dirty="0"/>
              <a:t>2%~4% </a:t>
            </a:r>
            <a:r>
              <a:rPr lang="en-US" altLang="en-US" dirty="0"/>
              <a:t>accuracy improvements</a:t>
            </a:r>
          </a:p>
          <a:p>
            <a:r>
              <a:rPr lang="en-US" altLang="en-US" dirty="0"/>
              <a:t>Pruning </a:t>
            </a:r>
            <a:r>
              <a:rPr lang="en-US" altLang="en-US" b="1" dirty="0"/>
              <a:t>accelerates convergence </a:t>
            </a:r>
            <a:r>
              <a:rPr lang="en-US" altLang="en-US" dirty="0"/>
              <a:t>with</a:t>
            </a:r>
            <a:r>
              <a:rPr lang="zh-CN" altLang="en-US" b="1" dirty="0"/>
              <a:t> </a:t>
            </a:r>
            <a:r>
              <a:rPr lang="en-US" altLang="en-US" b="1" dirty="0"/>
              <a:t>2x</a:t>
            </a:r>
            <a:r>
              <a:rPr lang="en-US" altLang="en-US" dirty="0"/>
              <a:t> training </a:t>
            </a:r>
            <a:r>
              <a:rPr lang="en-US" altLang="zh-CN" dirty="0"/>
              <a:t>time reduction</a:t>
            </a:r>
            <a:endParaRPr lang="en-US" altLang="en-US" b="1"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617036354"/>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VQE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Gradient pruning can </a:t>
            </a:r>
            <a:r>
              <a:rPr lang="en-US" altLang="zh-CN" b="1" dirty="0"/>
              <a:t>reduce the gap </a:t>
            </a:r>
            <a:r>
              <a:rPr lang="en-US" altLang="zh-CN" dirty="0"/>
              <a:t>between quantum and classical</a:t>
            </a:r>
            <a:endParaRPr lang="zh-CN" altLang="en-US" dirty="0"/>
          </a:p>
        </p:txBody>
      </p:sp>
      <p:pic>
        <p:nvPicPr>
          <p:cNvPr id="4" name="Picture 3">
            <a:extLst>
              <a:ext uri="{FF2B5EF4-FFF2-40B4-BE49-F238E27FC236}">
                <a16:creationId xmlns:a16="http://schemas.microsoft.com/office/drawing/2014/main" id="{7C48B897-43ED-C5CF-F851-FADF4D2B2611}"/>
              </a:ext>
            </a:extLst>
          </p:cNvPr>
          <p:cNvPicPr>
            <a:picLocks noChangeAspect="1"/>
          </p:cNvPicPr>
          <p:nvPr/>
        </p:nvPicPr>
        <p:blipFill>
          <a:blip r:embed="rId2"/>
          <a:stretch>
            <a:fillRect/>
          </a:stretch>
        </p:blipFill>
        <p:spPr>
          <a:xfrm>
            <a:off x="6720052" y="5118100"/>
            <a:ext cx="10943896" cy="7180580"/>
          </a:xfrm>
          <a:prstGeom prst="rect">
            <a:avLst/>
          </a:prstGeom>
        </p:spPr>
      </p:pic>
    </p:spTree>
    <p:extLst>
      <p:ext uri="{BB962C8B-B14F-4D97-AF65-F5344CB8AC3E}">
        <p14:creationId xmlns:p14="http://schemas.microsoft.com/office/powerpoint/2010/main" val="1698010499"/>
      </p:ext>
    </p:extLst>
  </p:cSld>
  <p:clrMapOvr>
    <a:masterClrMapping/>
  </p:clrMapOvr>
  <p:transition spd="med"/>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Scalability Improvements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On-chip Training is scalable</a:t>
            </a:r>
            <a:endParaRPr lang="zh-CN" altLang="en-US" dirty="0"/>
          </a:p>
        </p:txBody>
      </p:sp>
      <p:pic>
        <p:nvPicPr>
          <p:cNvPr id="5" name="Picture 4">
            <a:extLst>
              <a:ext uri="{FF2B5EF4-FFF2-40B4-BE49-F238E27FC236}">
                <a16:creationId xmlns:a16="http://schemas.microsoft.com/office/drawing/2014/main" id="{EE2E912F-1E53-6F25-39F8-5EA41B410443}"/>
              </a:ext>
            </a:extLst>
          </p:cNvPr>
          <p:cNvPicPr>
            <a:picLocks noChangeAspect="1"/>
          </p:cNvPicPr>
          <p:nvPr/>
        </p:nvPicPr>
        <p:blipFill>
          <a:blip r:embed="rId2"/>
          <a:stretch>
            <a:fillRect/>
          </a:stretch>
        </p:blipFill>
        <p:spPr>
          <a:xfrm>
            <a:off x="0" y="3509626"/>
            <a:ext cx="24401482" cy="8789053"/>
          </a:xfrm>
          <a:prstGeom prst="rect">
            <a:avLst/>
          </a:prstGeom>
        </p:spPr>
      </p:pic>
    </p:spTree>
    <p:extLst>
      <p:ext uri="{BB962C8B-B14F-4D97-AF65-F5344CB8AC3E}">
        <p14:creationId xmlns:p14="http://schemas.microsoft.com/office/powerpoint/2010/main" val="342907629"/>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05753167"/>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the circuit graph information</a:t>
            </a:r>
          </a:p>
          <a:p>
            <a:endParaRPr lang="en-US" dirty="0"/>
          </a:p>
        </p:txBody>
      </p:sp>
      <p:pic>
        <p:nvPicPr>
          <p:cNvPr id="10242" name="Picture 2">
            <a:extLst>
              <a:ext uri="{FF2B5EF4-FFF2-40B4-BE49-F238E27FC236}">
                <a16:creationId xmlns:a16="http://schemas.microsoft.com/office/drawing/2014/main" id="{20AA7B4A-EF48-2C92-2E53-84DD55D0D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723" y="3870089"/>
            <a:ext cx="12668005" cy="9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31676"/>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PST as the metrics</a:t>
            </a:r>
          </a:p>
        </p:txBody>
      </p:sp>
      <p:pic>
        <p:nvPicPr>
          <p:cNvPr id="11266" name="Picture 2">
            <a:extLst>
              <a:ext uri="{FF2B5EF4-FFF2-40B4-BE49-F238E27FC236}">
                <a16:creationId xmlns:a16="http://schemas.microsoft.com/office/drawing/2014/main" id="{052E32E6-8299-0990-60BC-8159CD966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926" y="3622431"/>
            <a:ext cx="13414390" cy="86828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63F6C60-D0E1-ED1B-D0C5-5D9325E47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83808"/>
            <a:ext cx="10695613" cy="156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44663"/>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Dataset collection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Collect dataset on real machine / noisy simulator</a:t>
            </a:r>
          </a:p>
        </p:txBody>
      </p:sp>
      <p:pic>
        <p:nvPicPr>
          <p:cNvPr id="12290" name="Picture 2">
            <a:extLst>
              <a:ext uri="{FF2B5EF4-FFF2-40B4-BE49-F238E27FC236}">
                <a16:creationId xmlns:a16="http://schemas.microsoft.com/office/drawing/2014/main" id="{BA34EA6A-6D65-12B4-0161-0FEAA11A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9" y="4419599"/>
            <a:ext cx="23348463" cy="560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06332"/>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Features on each node </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endParaRPr lang="en-US" dirty="0"/>
          </a:p>
        </p:txBody>
      </p:sp>
      <p:pic>
        <p:nvPicPr>
          <p:cNvPr id="13314" name="Picture 2">
            <a:extLst>
              <a:ext uri="{FF2B5EF4-FFF2-40B4-BE49-F238E27FC236}">
                <a16:creationId xmlns:a16="http://schemas.microsoft.com/office/drawing/2014/main" id="{CD1139AE-D9B2-2509-A073-40B99F9B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23" y="5958287"/>
            <a:ext cx="24255624" cy="251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5550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2:</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q_dev</a:t>
            </a:r>
            <a:r>
              <a:rPr lang="en-US" altLang="zh-CN" dirty="0">
                <a:latin typeface="Courier" pitchFamily="2" charset="0"/>
              </a:rPr>
              <a:t>,</a:t>
            </a:r>
            <a:r>
              <a:rPr lang="zh-CN" altLang="en-US" dirty="0">
                <a:latin typeface="Courier" pitchFamily="2" charset="0"/>
              </a:rPr>
              <a:t> </a:t>
            </a:r>
            <a:r>
              <a:rPr lang="en-US" altLang="zh-CN" dirty="0">
                <a:latin typeface="Courier" pitchFamily="2" charset="0"/>
              </a:rPr>
              <a:t>wires=3</a:t>
            </a:r>
            <a:r>
              <a:rPr lang="en-US" dirty="0">
                <a:latin typeface="Courier" pitchFamily="2" charset="0"/>
              </a:rPr>
              <a:t>)</a:t>
            </a:r>
          </a:p>
          <a:p>
            <a:pPr lvl="2"/>
            <a:endParaRPr lang="en-US" dirty="0">
              <a:latin typeface="Courier" pitchFamily="2" charset="0"/>
            </a:endParaRP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extLst>
      <p:ext uri="{BB962C8B-B14F-4D97-AF65-F5344CB8AC3E}">
        <p14:creationId xmlns:p14="http://schemas.microsoft.com/office/powerpoint/2010/main" val="521758387"/>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Graph Transformer</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Graph Transformer</a:t>
            </a:r>
          </a:p>
        </p:txBody>
      </p:sp>
      <p:pic>
        <p:nvPicPr>
          <p:cNvPr id="14338" name="Picture 2">
            <a:extLst>
              <a:ext uri="{FF2B5EF4-FFF2-40B4-BE49-F238E27FC236}">
                <a16:creationId xmlns:a16="http://schemas.microsoft.com/office/drawing/2014/main" id="{4760FA5B-180D-29D5-1143-E97DAF0F4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00" y="3929673"/>
            <a:ext cx="20320000" cy="83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5372"/>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On random generated circuit</a:t>
            </a:r>
          </a:p>
        </p:txBody>
      </p:sp>
      <p:pic>
        <p:nvPicPr>
          <p:cNvPr id="15362" name="Picture 2">
            <a:extLst>
              <a:ext uri="{FF2B5EF4-FFF2-40B4-BE49-F238E27FC236}">
                <a16:creationId xmlns:a16="http://schemas.microsoft.com/office/drawing/2014/main" id="{525A0861-631E-D0C3-028A-184FDC40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877" y="3618209"/>
            <a:ext cx="16975016" cy="967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15872"/>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Circuits from quantum algorithms</a:t>
            </a:r>
          </a:p>
        </p:txBody>
      </p:sp>
      <p:pic>
        <p:nvPicPr>
          <p:cNvPr id="16386" name="Picture 2">
            <a:extLst>
              <a:ext uri="{FF2B5EF4-FFF2-40B4-BE49-F238E27FC236}">
                <a16:creationId xmlns:a16="http://schemas.microsoft.com/office/drawing/2014/main" id="{26E70573-6EAD-D28C-8B23-137D8D979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4472030"/>
            <a:ext cx="22207768" cy="670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18579"/>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285134292"/>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Thank you for listening!</a:t>
            </a:r>
          </a:p>
        </p:txBody>
      </p:sp>
      <p:pic>
        <p:nvPicPr>
          <p:cNvPr id="3" name="torchquantum_logo1.pdf" descr="torchquantum_logo1.pdf">
            <a:extLst>
              <a:ext uri="{FF2B5EF4-FFF2-40B4-BE49-F238E27FC236}">
                <a16:creationId xmlns:a16="http://schemas.microsoft.com/office/drawing/2014/main" id="{66EF35DD-8FB7-ADAC-93C1-1F659E7AD356}"/>
              </a:ext>
            </a:extLst>
          </p:cNvPr>
          <p:cNvPicPr>
            <a:picLocks noChangeAspect="1"/>
          </p:cNvPicPr>
          <p:nvPr/>
        </p:nvPicPr>
        <p:blipFill>
          <a:blip r:embed="rId3"/>
          <a:stretch>
            <a:fillRect/>
          </a:stretch>
        </p:blipFill>
        <p:spPr>
          <a:xfrm>
            <a:off x="2805724" y="3598339"/>
            <a:ext cx="9693172" cy="3997998"/>
          </a:xfrm>
          <a:prstGeom prst="rect">
            <a:avLst/>
          </a:prstGeom>
          <a:ln w="12700">
            <a:miter lim="400000"/>
          </a:ln>
        </p:spPr>
      </p:pic>
      <p:sp>
        <p:nvSpPr>
          <p:cNvPr id="4" name="https://github.com/mit-han-lab/torchquantum">
            <a:extLst>
              <a:ext uri="{FF2B5EF4-FFF2-40B4-BE49-F238E27FC236}">
                <a16:creationId xmlns:a16="http://schemas.microsoft.com/office/drawing/2014/main" id="{6670E890-7946-1BBB-F741-C677928E9713}"/>
              </a:ext>
            </a:extLst>
          </p:cNvPr>
          <p:cNvSpPr txBox="1"/>
          <p:nvPr/>
        </p:nvSpPr>
        <p:spPr>
          <a:xfrm>
            <a:off x="3844738" y="8318503"/>
            <a:ext cx="7240765"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a:solidFill>
                  <a:srgbClr val="5E5E5E"/>
                </a:solidFill>
              </a:defRPr>
            </a:pPr>
            <a:r>
              <a:rPr sz="2800" u="sng" dirty="0">
                <a:hlinkClick r:id="rId4"/>
              </a:rPr>
              <a:t>https://github.com/mit-han-lab/torchquantum</a:t>
            </a:r>
            <a:r>
              <a:rPr sz="2800" dirty="0"/>
              <a:t> </a:t>
            </a:r>
          </a:p>
        </p:txBody>
      </p:sp>
      <p:pic>
        <p:nvPicPr>
          <p:cNvPr id="5" name="Image" descr="Image">
            <a:extLst>
              <a:ext uri="{FF2B5EF4-FFF2-40B4-BE49-F238E27FC236}">
                <a16:creationId xmlns:a16="http://schemas.microsoft.com/office/drawing/2014/main" id="{C12FD5B9-F965-7870-442A-C41BE01367BD}"/>
              </a:ext>
            </a:extLst>
          </p:cNvPr>
          <p:cNvPicPr>
            <a:picLocks noChangeAspect="1"/>
          </p:cNvPicPr>
          <p:nvPr/>
        </p:nvPicPr>
        <p:blipFill>
          <a:blip r:embed="rId5"/>
          <a:stretch>
            <a:fillRect/>
          </a:stretch>
        </p:blipFill>
        <p:spPr>
          <a:xfrm>
            <a:off x="16388862" y="3002630"/>
            <a:ext cx="5189414" cy="5189417"/>
          </a:xfrm>
          <a:prstGeom prst="rect">
            <a:avLst/>
          </a:prstGeom>
          <a:ln w="12700">
            <a:miter lim="400000"/>
          </a:ln>
        </p:spPr>
      </p:pic>
      <p:sp>
        <p:nvSpPr>
          <p:cNvPr id="7" name="qmlsys.mit.edu">
            <a:extLst>
              <a:ext uri="{FF2B5EF4-FFF2-40B4-BE49-F238E27FC236}">
                <a16:creationId xmlns:a16="http://schemas.microsoft.com/office/drawing/2014/main" id="{5269068B-DC2A-CD9F-4635-5819D18E1D0C}"/>
              </a:ext>
            </a:extLst>
          </p:cNvPr>
          <p:cNvSpPr txBox="1"/>
          <p:nvPr/>
        </p:nvSpPr>
        <p:spPr>
          <a:xfrm>
            <a:off x="17597603" y="8256947"/>
            <a:ext cx="2588850" cy="5642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3000" u="sng">
                <a:solidFill>
                  <a:srgbClr val="5E5E5E"/>
                </a:solidFill>
                <a:hlinkClick r:id="" action="ppaction://noaction"/>
              </a:defRPr>
            </a:lvl1pPr>
          </a:lstStyle>
          <a:p>
            <a:pPr>
              <a:defRPr u="none"/>
            </a:pPr>
            <a:r>
              <a:rPr sz="2800" u="sng" dirty="0">
                <a:hlinkClick r:id="rId6"/>
              </a:rPr>
              <a:t>qmlsys</a:t>
            </a:r>
            <a:r>
              <a:rPr u="sng" dirty="0">
                <a:hlinkClick r:id="rId6"/>
              </a:rPr>
              <a:t>.mit.edu</a:t>
            </a:r>
          </a:p>
        </p:txBody>
      </p:sp>
    </p:spTree>
    <p:extLst>
      <p:ext uri="{BB962C8B-B14F-4D97-AF65-F5344CB8AC3E}">
        <p14:creationId xmlns:p14="http://schemas.microsoft.com/office/powerpoint/2010/main" val="391055992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9608457"/>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Three ways of applying quantum gates</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q_state</a:t>
            </a:r>
            <a:r>
              <a:rPr lang="en-US" dirty="0">
                <a:latin typeface="Courier" pitchFamily="2" charset="0"/>
              </a:rPr>
              <a:t>, wires=1)</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q_state.h</a:t>
            </a:r>
            <a:r>
              <a:rPr lang="en-US" dirty="0">
                <a:latin typeface="Courier" pitchFamily="2" charset="0"/>
              </a:rPr>
              <a:t>()</a:t>
            </a:r>
          </a:p>
          <a:p>
            <a:pPr lvl="2"/>
            <a:r>
              <a:rPr lang="en-US" dirty="0" err="1">
                <a:latin typeface="Courier" pitchFamily="2" charset="0"/>
              </a:rPr>
              <a:t>q_state.rx</a:t>
            </a:r>
            <a:r>
              <a:rPr lang="en-US" dirty="0">
                <a:latin typeface="Courier" pitchFamily="2" charset="0"/>
              </a:rPr>
              <a:t>(wires=1, params=0.2 * </a:t>
            </a:r>
            <a:r>
              <a:rPr lang="en-US" dirty="0" err="1">
                <a:latin typeface="Courier" pitchFamily="2" charset="0"/>
              </a:rPr>
              <a:t>np.pi</a:t>
            </a:r>
            <a:r>
              <a:rPr lang="en-US" dirty="0">
                <a:latin typeface="Courier" pitchFamily="2" charset="0"/>
              </a:rPr>
              <a:t>)</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extLst>
      <p:ext uri="{BB962C8B-B14F-4D97-AF65-F5344CB8AC3E}">
        <p14:creationId xmlns:p14="http://schemas.microsoft.com/office/powerpoint/2010/main" val="274575547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lang="en-US" dirty="0"/>
          </a:p>
          <a:p>
            <a:r>
              <a:rPr lang="en-US" dirty="0"/>
              <a:t>The implementation of </a:t>
            </a:r>
            <a:r>
              <a:rPr lang="en-US" dirty="0" err="1"/>
              <a:t>statevector</a:t>
            </a:r>
            <a:r>
              <a:rPr lang="en-US" dirty="0"/>
              <a:t> and quantum gates are using the native data structure in </a:t>
            </a:r>
            <a:r>
              <a:rPr lang="en-US" dirty="0" err="1"/>
              <a:t>PyTorch</a:t>
            </a:r>
            <a:endParaRPr dirty="0"/>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2" name="Picture 1">
            <a:extLst>
              <a:ext uri="{FF2B5EF4-FFF2-40B4-BE49-F238E27FC236}">
                <a16:creationId xmlns:a16="http://schemas.microsoft.com/office/drawing/2014/main" id="{A20038E6-4682-4796-BA03-024DCA0CC5F2}"/>
              </a:ext>
            </a:extLst>
          </p:cNvPr>
          <p:cNvPicPr>
            <a:picLocks noChangeAspect="1"/>
          </p:cNvPicPr>
          <p:nvPr/>
        </p:nvPicPr>
        <p:blipFill>
          <a:blip r:embed="rId2"/>
          <a:stretch>
            <a:fillRect/>
          </a:stretch>
        </p:blipFill>
        <p:spPr>
          <a:xfrm>
            <a:off x="1603609" y="5511345"/>
            <a:ext cx="20537538" cy="2012229"/>
          </a:xfrm>
          <a:prstGeom prst="rect">
            <a:avLst/>
          </a:prstGeom>
        </p:spPr>
      </p:pic>
      <p:pic>
        <p:nvPicPr>
          <p:cNvPr id="3" name="Picture 2">
            <a:extLst>
              <a:ext uri="{FF2B5EF4-FFF2-40B4-BE49-F238E27FC236}">
                <a16:creationId xmlns:a16="http://schemas.microsoft.com/office/drawing/2014/main" id="{7D0DCAEB-E3ED-29B3-7C28-6BE228960D59}"/>
              </a:ext>
            </a:extLst>
          </p:cNvPr>
          <p:cNvPicPr>
            <a:picLocks noChangeAspect="1"/>
          </p:cNvPicPr>
          <p:nvPr/>
        </p:nvPicPr>
        <p:blipFill>
          <a:blip r:embed="rId3"/>
          <a:stretch>
            <a:fillRect/>
          </a:stretch>
        </p:blipFill>
        <p:spPr>
          <a:xfrm>
            <a:off x="1218959" y="8027340"/>
            <a:ext cx="21306839" cy="4214721"/>
          </a:xfrm>
          <a:prstGeom prst="rect">
            <a:avLst/>
          </a:prstGeom>
        </p:spPr>
      </p:pic>
    </p:spTree>
    <p:extLst>
      <p:ext uri="{BB962C8B-B14F-4D97-AF65-F5344CB8AC3E}">
        <p14:creationId xmlns:p14="http://schemas.microsoft.com/office/powerpoint/2010/main" val="316972139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lang="en-US" dirty="0"/>
              <a:t>Fast progress of quantum devices</a:t>
            </a:r>
          </a:p>
          <a:p>
            <a:r>
              <a:rPr lang="en-US" dirty="0"/>
              <a:t>Different technologies</a:t>
            </a:r>
          </a:p>
          <a:p>
            <a:pPr lvl="1"/>
            <a:r>
              <a:rPr lang="en-US" dirty="0"/>
              <a:t>Superconducting, trapped ion, neutral atom, photonics, etc.</a:t>
            </a:r>
          </a:p>
        </p:txBody>
      </p:sp>
      <p:pic>
        <p:nvPicPr>
          <p:cNvPr id="1026" name="Picture 2" descr="IBM Unveils Breakthrough 127-Qubit Quantum Processor">
            <a:extLst>
              <a:ext uri="{FF2B5EF4-FFF2-40B4-BE49-F238E27FC236}">
                <a16:creationId xmlns:a16="http://schemas.microsoft.com/office/drawing/2014/main" id="{D632C0EB-2AC0-5A51-9E66-F4FAE94AE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70" r="30588"/>
          <a:stretch/>
        </p:blipFill>
        <p:spPr bwMode="auto">
          <a:xfrm>
            <a:off x="1559859" y="5324312"/>
            <a:ext cx="5197209" cy="5136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A8D6AE-C9C5-D3E3-124C-2037E54BAE45}"/>
              </a:ext>
            </a:extLst>
          </p:cNvPr>
          <p:cNvSpPr txBox="1"/>
          <p:nvPr/>
        </p:nvSpPr>
        <p:spPr>
          <a:xfrm>
            <a:off x="2898341" y="10697109"/>
            <a:ext cx="2520244"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IBM </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127 Qubit</a:t>
            </a:r>
          </a:p>
        </p:txBody>
      </p:sp>
      <p:pic>
        <p:nvPicPr>
          <p:cNvPr id="1028" name="Picture 4" descr="Hello quantum world! Google publishes landmark quantum supremacy claim">
            <a:extLst>
              <a:ext uri="{FF2B5EF4-FFF2-40B4-BE49-F238E27FC236}">
                <a16:creationId xmlns:a16="http://schemas.microsoft.com/office/drawing/2014/main" id="{E5DAA459-0918-327B-517E-4D483003C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366" y="5324313"/>
            <a:ext cx="7516425" cy="5167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2DE525-40A8-AAAB-B990-BF17E7638260}"/>
              </a:ext>
            </a:extLst>
          </p:cNvPr>
          <p:cNvSpPr txBox="1"/>
          <p:nvPr/>
        </p:nvSpPr>
        <p:spPr>
          <a:xfrm>
            <a:off x="9629443" y="10697110"/>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Google</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53 Qubits</a:t>
            </a:r>
          </a:p>
        </p:txBody>
      </p:sp>
      <p:pic>
        <p:nvPicPr>
          <p:cNvPr id="1030" name="Picture 6" descr="IonQ’s EGT Series Ion Trap Chip                                               ">
            <a:extLst>
              <a:ext uri="{FF2B5EF4-FFF2-40B4-BE49-F238E27FC236}">
                <a16:creationId xmlns:a16="http://schemas.microsoft.com/office/drawing/2014/main" id="{92C129F5-F0E5-B42E-5579-BE974435E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4641" y="5324312"/>
            <a:ext cx="7812349" cy="5167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BDD17A2-FA0C-7E08-BF5F-E49D481917A6}"/>
              </a:ext>
            </a:extLst>
          </p:cNvPr>
          <p:cNvSpPr txBox="1"/>
          <p:nvPr/>
        </p:nvSpPr>
        <p:spPr>
          <a:xfrm>
            <a:off x="18019279" y="10742865"/>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err="1">
                <a:ln>
                  <a:noFill/>
                </a:ln>
                <a:solidFill>
                  <a:srgbClr val="000000"/>
                </a:solidFill>
                <a:effectLst/>
                <a:uFillTx/>
                <a:latin typeface="+mn-lt"/>
                <a:ea typeface="+mn-ea"/>
                <a:cs typeface="+mn-cs"/>
                <a:sym typeface="Arial"/>
              </a:rPr>
              <a:t>IonQ</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32+ Qubits</a:t>
            </a:r>
          </a:p>
        </p:txBody>
      </p:sp>
    </p:spTree>
    <p:extLst>
      <p:ext uri="{BB962C8B-B14F-4D97-AF65-F5344CB8AC3E}">
        <p14:creationId xmlns:p14="http://schemas.microsoft.com/office/powerpoint/2010/main" val="217308180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Density Matrix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Performing matrix-vector multiplication between the gate matrix and </a:t>
            </a:r>
            <a:r>
              <a:rPr lang="en-US" dirty="0" err="1"/>
              <a:t>statevector</a:t>
            </a:r>
            <a:endParaRPr lang="en-US"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q_mat</a:t>
            </a:r>
            <a:r>
              <a:rPr lang="en-US" dirty="0">
                <a:latin typeface="Courier" pitchFamily="2" charset="0"/>
              </a:rPr>
              <a:t> = </a:t>
            </a:r>
            <a:r>
              <a:rPr lang="en-US" dirty="0" err="1">
                <a:latin typeface="Courier" pitchFamily="2" charset="0"/>
              </a:rPr>
              <a:t>tq.DesityMatrix</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Applying quantum gates</a:t>
            </a:r>
          </a:p>
          <a:p>
            <a:pPr lvl="2"/>
            <a:r>
              <a:rPr lang="en-US" dirty="0">
                <a:latin typeface="Courier" pitchFamily="2" charset="0"/>
              </a:rPr>
              <a:t>q </a:t>
            </a:r>
            <a:r>
              <a:rPr lang="en-US" dirty="0" err="1">
                <a:latin typeface="Courier" pitchFamily="2" charset="0"/>
              </a:rPr>
              <a:t>mat.h</a:t>
            </a:r>
            <a:r>
              <a:rPr lang="en-US" dirty="0">
                <a:latin typeface="Courier" pitchFamily="2" charset="0"/>
              </a:rPr>
              <a:t>()</a:t>
            </a:r>
          </a:p>
          <a:p>
            <a:pPr lvl="2"/>
            <a:r>
              <a:rPr lang="en-US" dirty="0" err="1">
                <a:latin typeface="Courier" pitchFamily="2" charset="0"/>
              </a:rPr>
              <a:t>q_mat.rx</a:t>
            </a:r>
            <a:r>
              <a:rPr lang="en-US" dirty="0">
                <a:latin typeface="Courier" pitchFamily="2" charset="0"/>
              </a:rPr>
              <a:t>(wires=1, params=0.2 * </a:t>
            </a:r>
            <a:r>
              <a:rPr lang="en-US" dirty="0" err="1">
                <a:latin typeface="Courier" pitchFamily="2" charset="0"/>
              </a:rPr>
              <a:t>np.pi</a:t>
            </a:r>
            <a:r>
              <a:rPr lang="en-US" dirty="0">
                <a:latin typeface="Courier" pitchFamily="2" charset="0"/>
              </a:rPr>
              <a:t>)</a:t>
            </a:r>
          </a:p>
          <a:p>
            <a:pPr marL="609600" lvl="1" indent="0">
              <a:buNone/>
            </a:pP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pic>
        <p:nvPicPr>
          <p:cNvPr id="4" name="Picture 3">
            <a:extLst>
              <a:ext uri="{FF2B5EF4-FFF2-40B4-BE49-F238E27FC236}">
                <a16:creationId xmlns:a16="http://schemas.microsoft.com/office/drawing/2014/main" id="{9DE14997-9279-856F-0BF2-6172840F1E59}"/>
              </a:ext>
            </a:extLst>
          </p:cNvPr>
          <p:cNvPicPr>
            <a:picLocks noChangeAspect="1"/>
          </p:cNvPicPr>
          <p:nvPr/>
        </p:nvPicPr>
        <p:blipFill>
          <a:blip r:embed="rId2"/>
          <a:stretch>
            <a:fillRect/>
          </a:stretch>
        </p:blipFill>
        <p:spPr>
          <a:xfrm>
            <a:off x="16137576" y="3436393"/>
            <a:ext cx="8246424" cy="9090313"/>
          </a:xfrm>
          <a:prstGeom prst="rect">
            <a:avLst/>
          </a:prstGeom>
        </p:spPr>
      </p:pic>
    </p:spTree>
    <p:extLst>
      <p:ext uri="{BB962C8B-B14F-4D97-AF65-F5344CB8AC3E}">
        <p14:creationId xmlns:p14="http://schemas.microsoft.com/office/powerpoint/2010/main" val="294684653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Dynamic computation graph</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2"/>
            <a:r>
              <a:rPr lang="en-US" dirty="0" err="1">
                <a:latin typeface="Courier" pitchFamily="2" charset="0"/>
              </a:rPr>
              <a:t>q_state.h</a:t>
            </a:r>
            <a:r>
              <a:rPr lang="en-US" dirty="0">
                <a:latin typeface="Courier" pitchFamily="2" charset="0"/>
              </a:rPr>
              <a:t>(wires=1)</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q_state.sx</a:t>
            </a:r>
            <a:r>
              <a:rPr lang="en-US" dirty="0">
                <a:latin typeface="Courier" pitchFamily="2" charset="0"/>
              </a:rPr>
              <a:t>(wires=3)</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Tree>
    <p:extLst>
      <p:ext uri="{BB962C8B-B14F-4D97-AF65-F5344CB8AC3E}">
        <p14:creationId xmlns:p14="http://schemas.microsoft.com/office/powerpoint/2010/main" val="12044652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Batch Mode Tensorized Processing</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Tree>
    <p:extLst>
      <p:ext uri="{BB962C8B-B14F-4D97-AF65-F5344CB8AC3E}">
        <p14:creationId xmlns:p14="http://schemas.microsoft.com/office/powerpoint/2010/main" val="166164477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GPU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a:p>
            <a:pPr lvl="2"/>
            <a:r>
              <a:rPr lang="en-US" dirty="0" err="1">
                <a:latin typeface="Courier" pitchFamily="2" charset="0"/>
              </a:rPr>
              <a:t>q_state.to</a:t>
            </a:r>
            <a:r>
              <a:rPr lang="en-US" dirty="0">
                <a:latin typeface="Courier" pitchFamily="2" charset="0"/>
              </a:rPr>
              <a:t>(</a:t>
            </a:r>
            <a:r>
              <a:rPr lang="en-US" dirty="0" err="1">
                <a:latin typeface="Courier" pitchFamily="2" charset="0"/>
              </a:rPr>
              <a:t>torch.device</a:t>
            </a:r>
            <a:r>
              <a:rPr lang="en-US" dirty="0">
                <a:latin typeface="Courier" pitchFamily="2" charset="0"/>
              </a:rPr>
              <a:t>(‘</a:t>
            </a:r>
            <a:r>
              <a:rPr lang="en-US" dirty="0" err="1">
                <a:latin typeface="Courier" pitchFamily="2" charset="0"/>
              </a:rPr>
              <a:t>cuda</a:t>
            </a:r>
            <a:r>
              <a:rPr lang="en-US" dirty="0">
                <a:latin typeface="Courier" pitchFamily="2" charset="0"/>
              </a:rPr>
              <a:t>’))</a:t>
            </a:r>
          </a:p>
          <a:p>
            <a:pPr lvl="1"/>
            <a:r>
              <a:rPr lang="en-US" dirty="0">
                <a:latin typeface="Arial" panose="020B0604020202020204" pitchFamily="34" charset="0"/>
                <a:cs typeface="Arial" panose="020B0604020202020204" pitchFamily="34" charset="0"/>
              </a:rPr>
              <a:t>Leverage the fast GPU support</a:t>
            </a: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extLst>
      <p:ext uri="{BB962C8B-B14F-4D97-AF65-F5344CB8AC3E}">
        <p14:creationId xmlns:p14="http://schemas.microsoft.com/office/powerpoint/2010/main" val="41356132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Automatic Gradient Computation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=2)</a:t>
            </a:r>
          </a:p>
          <a:p>
            <a:pPr lvl="2"/>
            <a:r>
              <a:rPr lang="en-US" dirty="0" err="1">
                <a:latin typeface="Courier" pitchFamily="2" charset="0"/>
              </a:rPr>
              <a:t>target_quantum_state</a:t>
            </a:r>
            <a:r>
              <a:rPr lang="en-US" dirty="0">
                <a:latin typeface="Courier" pitchFamily="2" charset="0"/>
              </a:rPr>
              <a:t> = </a:t>
            </a:r>
            <a:r>
              <a:rPr lang="en-US" dirty="0" err="1">
                <a:latin typeface="Courier" pitchFamily="2" charset="0"/>
              </a:rPr>
              <a:t>torch.tensor</a:t>
            </a:r>
            <a:r>
              <a:rPr lang="en-US" dirty="0">
                <a:latin typeface="Courier" pitchFamily="2" charset="0"/>
              </a:rPr>
              <a:t>([0, 0, 0, 1])</a:t>
            </a:r>
          </a:p>
          <a:p>
            <a:pPr lvl="2"/>
            <a:r>
              <a:rPr lang="en-US" dirty="0">
                <a:latin typeface="Courier" pitchFamily="2" charset="0"/>
              </a:rPr>
              <a:t>loss = 1 - (q_state.get_states_1d()[0] @ </a:t>
            </a:r>
            <a:r>
              <a:rPr lang="en-US" dirty="0" err="1">
                <a:latin typeface="Courier" pitchFamily="2" charset="0"/>
              </a:rPr>
              <a:t>target_quantum_state</a:t>
            </a:r>
            <a:r>
              <a:rPr lang="en-US" dirty="0">
                <a:latin typeface="Courier" pitchFamily="2" charset="0"/>
              </a:rPr>
              <a:t>).abs()</a:t>
            </a:r>
          </a:p>
          <a:p>
            <a:pPr lvl="2"/>
            <a:r>
              <a:rPr lang="en-US" dirty="0" err="1">
                <a:solidFill>
                  <a:srgbClr val="C00000"/>
                </a:solidFill>
                <a:latin typeface="Courier" pitchFamily="2" charset="0"/>
              </a:rPr>
              <a:t>loss.backward</a:t>
            </a:r>
            <a:r>
              <a:rPr lang="en-US" dirty="0">
                <a:solidFill>
                  <a:srgbClr val="C00000"/>
                </a:solidFill>
                <a:latin typeface="Courier" pitchFamily="2" charset="0"/>
              </a:rPr>
              <a:t>()</a:t>
            </a:r>
          </a:p>
          <a:p>
            <a:pPr lvl="2"/>
            <a:endParaRPr lang="en-US" dirty="0">
              <a:latin typeface="Courier" pitchFamily="2" charset="0"/>
            </a:endParaRPr>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Tree>
    <p:extLst>
      <p:ext uri="{BB962C8B-B14F-4D97-AF65-F5344CB8AC3E}">
        <p14:creationId xmlns:p14="http://schemas.microsoft.com/office/powerpoint/2010/main" val="1842771011"/>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Encoding Classical Data to Quantum</a:t>
            </a:r>
            <a:br>
              <a:rPr lang="en-US" dirty="0"/>
            </a:br>
            <a:r>
              <a:rPr lang="en-US" dirty="0"/>
              <a:t>various encoder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err="1">
                <a:latin typeface="Courier" pitchFamily="2" charset="0"/>
              </a:rPr>
              <a:t>tq.AmplitudeEncoder</a:t>
            </a:r>
            <a:r>
              <a:rPr lang="en-US" dirty="0">
                <a:latin typeface="Courier" pitchFamily="2" charset="0"/>
              </a:rPr>
              <a:t>() </a:t>
            </a:r>
            <a:r>
              <a:rPr lang="en-US" dirty="0"/>
              <a:t>encodes the classical values to the amplitude of quantum </a:t>
            </a:r>
            <a:r>
              <a:rPr lang="en-US" dirty="0" err="1"/>
              <a:t>statevector</a:t>
            </a:r>
            <a:r>
              <a:rPr lang="en-US" dirty="0"/>
              <a:t> </a:t>
            </a:r>
          </a:p>
          <a:p>
            <a:r>
              <a:rPr lang="en-US" dirty="0" err="1">
                <a:latin typeface="Courier" pitchFamily="2" charset="0"/>
              </a:rPr>
              <a:t>tq.PhaseEncoder</a:t>
            </a:r>
            <a:r>
              <a:rPr lang="en-US" dirty="0">
                <a:latin typeface="Courier" pitchFamily="2" charset="0"/>
              </a:rPr>
              <a:t>() </a:t>
            </a:r>
            <a:r>
              <a:rPr lang="en-US" dirty="0"/>
              <a:t>encodes the classical values using the rotation gates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4" name="qml_vqe.pdf" descr="qml_vqe.pdf">
            <a:extLst>
              <a:ext uri="{FF2B5EF4-FFF2-40B4-BE49-F238E27FC236}">
                <a16:creationId xmlns:a16="http://schemas.microsoft.com/office/drawing/2014/main" id="{4817E505-1293-8B65-99F9-AEEDA2FC3A1E}"/>
              </a:ext>
            </a:extLst>
          </p:cNvPr>
          <p:cNvPicPr>
            <a:picLocks noChangeAspect="1"/>
          </p:cNvPicPr>
          <p:nvPr/>
        </p:nvPicPr>
        <p:blipFill rotWithShape="1">
          <a:blip r:embed="rId2"/>
          <a:srcRect r="59109" b="49692"/>
          <a:stretch/>
        </p:blipFill>
        <p:spPr>
          <a:xfrm>
            <a:off x="7060381" y="5255928"/>
            <a:ext cx="8678383" cy="5920072"/>
          </a:xfrm>
          <a:prstGeom prst="rect">
            <a:avLst/>
          </a:prstGeom>
          <a:ln w="12700">
            <a:miter lim="400000"/>
          </a:ln>
        </p:spPr>
      </p:pic>
    </p:spTree>
    <p:extLst>
      <p:ext uri="{BB962C8B-B14F-4D97-AF65-F5344CB8AC3E}">
        <p14:creationId xmlns:p14="http://schemas.microsoft.com/office/powerpoint/2010/main" val="63085299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Construct a Circuit Class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Construct a class for circuit model</a:t>
            </a:r>
          </a:p>
          <a:p>
            <a:r>
              <a:rPr lang="en-US" dirty="0" err="1">
                <a:latin typeface="Courier" pitchFamily="2" charset="0"/>
              </a:rPr>
              <a:t>tq.QuantumModule</a:t>
            </a:r>
            <a:r>
              <a:rPr lang="en-US" dirty="0">
                <a:latin typeface="Courier" pitchFamily="2" charset="0"/>
              </a:rPr>
              <a:t> </a:t>
            </a:r>
            <a:r>
              <a:rPr lang="en-US" dirty="0"/>
              <a:t>class</a:t>
            </a:r>
          </a:p>
          <a:p>
            <a:r>
              <a:rPr lang="en-US" dirty="0"/>
              <a:t>In the __</a:t>
            </a:r>
            <a:r>
              <a:rPr lang="en-US" dirty="0" err="1"/>
              <a:t>init</a:t>
            </a:r>
            <a:r>
              <a:rPr lang="en-US" dirty="0"/>
              <a:t>__ function, create all the gates that will be used</a:t>
            </a:r>
          </a:p>
          <a:p>
            <a:r>
              <a:rPr lang="en-US" dirty="0"/>
              <a:t>In the forward function, specify how the gates will be used in the circuit</a:t>
            </a:r>
          </a:p>
          <a:p>
            <a:r>
              <a:rPr lang="en-US" dirty="0">
                <a:solidFill>
                  <a:srgbClr val="C00000"/>
                </a:solidFill>
                <a:latin typeface="Courier" pitchFamily="2" charset="0"/>
              </a:rPr>
              <a:t>Class </a:t>
            </a:r>
            <a:r>
              <a:rPr lang="en-US" dirty="0" err="1">
                <a:solidFill>
                  <a:srgbClr val="C00000"/>
                </a:solidFill>
                <a:latin typeface="Courier" pitchFamily="2" charset="0"/>
              </a:rPr>
              <a:t>q_model</a:t>
            </a:r>
            <a:r>
              <a:rPr lang="en-US" dirty="0">
                <a:solidFill>
                  <a:srgbClr val="C00000"/>
                </a:solidFill>
                <a:latin typeface="Courier" pitchFamily="2" charset="0"/>
              </a:rPr>
              <a:t>(</a:t>
            </a:r>
            <a:r>
              <a:rPr lang="en-US" dirty="0" err="1">
                <a:solidFill>
                  <a:srgbClr val="C00000"/>
                </a:solidFill>
                <a:latin typeface="Courier" pitchFamily="2" charset="0"/>
              </a:rPr>
              <a:t>tq.QuantumModule</a:t>
            </a:r>
            <a:r>
              <a:rPr lang="en-US" dirty="0">
                <a:solidFill>
                  <a:srgbClr val="C00000"/>
                </a:solidFill>
                <a:latin typeface="Courier" pitchFamily="2" charset="0"/>
              </a:rPr>
              <a:t>)</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__</a:t>
            </a:r>
            <a:r>
              <a:rPr lang="en-US" dirty="0" err="1">
                <a:solidFill>
                  <a:srgbClr val="C00000"/>
                </a:solidFill>
                <a:latin typeface="Courier" pitchFamily="2" charset="0"/>
              </a:rPr>
              <a:t>init</a:t>
            </a:r>
            <a:r>
              <a:rPr lang="en-US" dirty="0">
                <a:solidFill>
                  <a:srgbClr val="C00000"/>
                </a:solidFill>
                <a:latin typeface="Courier" pitchFamily="2" charset="0"/>
              </a:rPr>
              <a:t>__():</a:t>
            </a:r>
            <a:br>
              <a:rPr lang="en-US" dirty="0">
                <a:latin typeface="Courier" pitchFamily="2" charset="0"/>
              </a:rPr>
            </a:br>
            <a:r>
              <a:rPr lang="en-US" dirty="0">
                <a:latin typeface="Courier" pitchFamily="2" charset="0"/>
              </a:rPr>
              <a:t>		</a:t>
            </a:r>
            <a:r>
              <a:rPr lang="en-US" dirty="0" err="1">
                <a:latin typeface="Courier" pitchFamily="2" charset="0"/>
              </a:rPr>
              <a:t>self.n_wires</a:t>
            </a:r>
            <a:r>
              <a:rPr lang="en-US" dirty="0">
                <a:latin typeface="Courier" pitchFamily="2" charset="0"/>
              </a:rPr>
              <a:t> = 2</a:t>
            </a:r>
            <a:br>
              <a:rPr lang="en-US" dirty="0">
                <a:latin typeface="Courier" pitchFamily="2" charset="0"/>
              </a:rPr>
            </a:br>
            <a:r>
              <a:rPr lang="en-US" dirty="0">
                <a:latin typeface="Courier" pitchFamily="2" charset="0"/>
              </a:rPr>
              <a:t>         self.rx_0 = </a:t>
            </a:r>
            <a:r>
              <a:rPr lang="en-US" dirty="0" err="1">
                <a:latin typeface="Courier" pitchFamily="2" charset="0"/>
              </a:rPr>
              <a:t>tq.RX</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self.ry_0 = </a:t>
            </a:r>
            <a:r>
              <a:rPr lang="en-US" dirty="0" err="1">
                <a:latin typeface="Courier" pitchFamily="2" charset="0"/>
              </a:rPr>
              <a:t>tq.RY</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forward</a:t>
            </a:r>
            <a:r>
              <a:rPr lang="en-US" dirty="0">
                <a:latin typeface="Courier" pitchFamily="2" charset="0"/>
              </a:rPr>
              <a:t>(</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self.rx_0(</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self.ry_0(</a:t>
            </a:r>
            <a:r>
              <a:rPr lang="en-US" dirty="0" err="1">
                <a:latin typeface="Courier" pitchFamily="2" charset="0"/>
              </a:rPr>
              <a:t>q_dev</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extLst>
      <p:ext uri="{BB962C8B-B14F-4D97-AF65-F5344CB8AC3E}">
        <p14:creationId xmlns:p14="http://schemas.microsoft.com/office/powerpoint/2010/main" val="363818384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Conversion </a:t>
            </a:r>
            <a:r>
              <a:rPr lang="en-US" dirty="0" err="1"/>
              <a:t>tq</a:t>
            </a:r>
            <a:r>
              <a:rPr lang="en-US" dirty="0"/>
              <a:t> model to other frameworks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circ = tq2qiskit(</a:t>
            </a:r>
            <a:r>
              <a:rPr lang="en-US" dirty="0" err="1">
                <a:latin typeface="Courier" pitchFamily="2" charset="0"/>
              </a:rPr>
              <a:t>q_dev</a:t>
            </a:r>
            <a:r>
              <a:rPr lang="en-US" dirty="0">
                <a:latin typeface="Courier" pitchFamily="2" charset="0"/>
              </a:rPr>
              <a:t>, </a:t>
            </a:r>
            <a:r>
              <a:rPr lang="en-US" dirty="0" err="1">
                <a:latin typeface="Courier" pitchFamily="2" charset="0"/>
              </a:rPr>
              <a:t>q_model</a:t>
            </a:r>
            <a:r>
              <a:rPr lang="en-US" dirty="0">
                <a:latin typeface="Courier" pitchFamily="2" charset="0"/>
              </a:rPr>
              <a:t>)</a:t>
            </a:r>
          </a:p>
          <a:p>
            <a:r>
              <a:rPr lang="en-US" dirty="0" err="1">
                <a:latin typeface="Courier" pitchFamily="2" charset="0"/>
              </a:rPr>
              <a:t>circ.draw</a:t>
            </a:r>
            <a:r>
              <a:rPr lang="en-US" dirty="0">
                <a:latin typeface="Courier" pitchFamily="2" charset="0"/>
              </a:rPr>
              <a:t>('</a:t>
            </a:r>
            <a:r>
              <a:rPr lang="en-US" dirty="0" err="1">
                <a:latin typeface="Courier" pitchFamily="2" charset="0"/>
              </a:rPr>
              <a:t>mpl</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spTree>
    <p:extLst>
      <p:ext uri="{BB962C8B-B14F-4D97-AF65-F5344CB8AC3E}">
        <p14:creationId xmlns:p14="http://schemas.microsoft.com/office/powerpoint/2010/main" val="32017803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Easy Deployment on Real Quantum Machines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from </a:t>
            </a:r>
            <a:r>
              <a:rPr lang="en-US" dirty="0" err="1">
                <a:latin typeface="Courier" pitchFamily="2" charset="0"/>
              </a:rPr>
              <a:t>torchquantum.plugins.qiskit_processor</a:t>
            </a:r>
            <a:r>
              <a:rPr lang="en-US" dirty="0">
                <a:latin typeface="Courier" pitchFamily="2" charset="0"/>
              </a:rPr>
              <a:t> import </a:t>
            </a:r>
            <a:r>
              <a:rPr lang="en-US" dirty="0" err="1">
                <a:latin typeface="Courier" pitchFamily="2" charset="0"/>
              </a:rPr>
              <a:t>QiskitProcessor</a:t>
            </a:r>
            <a:endParaRPr lang="en-US" dirty="0">
              <a:latin typeface="Courier" pitchFamily="2" charset="0"/>
            </a:endParaRPr>
          </a:p>
          <a:p>
            <a:r>
              <a:rPr lang="en-US" dirty="0">
                <a:latin typeface="Courier" pitchFamily="2" charset="0"/>
              </a:rPr>
              <a:t>processor = </a:t>
            </a:r>
            <a:r>
              <a:rPr lang="en-US" dirty="0" err="1">
                <a:latin typeface="Courier" pitchFamily="2" charset="0"/>
              </a:rPr>
              <a:t>QiskitProcessor</a:t>
            </a:r>
            <a:r>
              <a:rPr lang="en-US" dirty="0">
                <a:latin typeface="Courier" pitchFamily="2" charset="0"/>
              </a:rPr>
              <a:t>(</a:t>
            </a:r>
            <a:r>
              <a:rPr lang="en-US" dirty="0" err="1">
                <a:latin typeface="Courier" pitchFamily="2" charset="0"/>
              </a:rPr>
              <a:t>use_real_qc</a:t>
            </a:r>
            <a:r>
              <a:rPr lang="en-US" dirty="0">
                <a:latin typeface="Courier" pitchFamily="2" charset="0"/>
              </a:rPr>
              <a:t>=False, </a:t>
            </a:r>
            <a:r>
              <a:rPr lang="en-US" dirty="0" err="1">
                <a:latin typeface="Courier" pitchFamily="2" charset="0"/>
              </a:rPr>
              <a:t>max_jobs</a:t>
            </a:r>
            <a:r>
              <a:rPr lang="en-US" dirty="0">
                <a:latin typeface="Courier" pitchFamily="2" charset="0"/>
              </a:rPr>
              <a:t>=1)</a:t>
            </a:r>
          </a:p>
          <a:p>
            <a:r>
              <a:rPr lang="en-US" dirty="0">
                <a:latin typeface="Courier" pitchFamily="2" charset="0"/>
              </a:rPr>
              <a:t>circ = tq2qiskit(</a:t>
            </a:r>
            <a:r>
              <a:rPr lang="en-US" dirty="0" err="1">
                <a:latin typeface="Courier" pitchFamily="2" charset="0"/>
              </a:rPr>
              <a:t>q_dev</a:t>
            </a:r>
            <a:r>
              <a:rPr lang="en-US" dirty="0">
                <a:latin typeface="Courier" pitchFamily="2" charset="0"/>
              </a:rPr>
              <a:t>, model)</a:t>
            </a:r>
          </a:p>
          <a:p>
            <a:r>
              <a:rPr lang="en-US" dirty="0" err="1">
                <a:latin typeface="Courier" pitchFamily="2" charset="0"/>
              </a:rPr>
              <a:t>circ.measure_all</a:t>
            </a:r>
            <a:r>
              <a:rPr lang="en-US" dirty="0">
                <a:latin typeface="Courier" pitchFamily="2" charset="0"/>
              </a:rPr>
              <a:t>()</a:t>
            </a:r>
          </a:p>
          <a:p>
            <a:r>
              <a:rPr lang="en-US" dirty="0">
                <a:latin typeface="Courier" pitchFamily="2" charset="0"/>
              </a:rPr>
              <a:t>res = </a:t>
            </a:r>
            <a:r>
              <a:rPr lang="en-US" dirty="0" err="1">
                <a:solidFill>
                  <a:srgbClr val="C00000"/>
                </a:solidFill>
                <a:latin typeface="Courier" pitchFamily="2" charset="0"/>
              </a:rPr>
              <a:t>processor.process_ready_circs</a:t>
            </a:r>
            <a:r>
              <a:rPr lang="en-US" dirty="0">
                <a:solidFill>
                  <a:srgbClr val="C00000"/>
                </a:solidFill>
                <a:latin typeface="Courier" pitchFamily="2" charset="0"/>
              </a:rPr>
              <a:t>(</a:t>
            </a:r>
            <a:r>
              <a:rPr lang="en-US" dirty="0" err="1">
                <a:solidFill>
                  <a:srgbClr val="C00000"/>
                </a:solidFill>
                <a:latin typeface="Courier" pitchFamily="2" charset="0"/>
              </a:rPr>
              <a:t>q_dev</a:t>
            </a:r>
            <a:r>
              <a:rPr lang="en-US" dirty="0">
                <a:solidFill>
                  <a:srgbClr val="C00000"/>
                </a:solidFill>
                <a:latin typeface="Courier" pitchFamily="2" charset="0"/>
              </a:rPr>
              <a:t>, [circ])</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Tree>
    <p:extLst>
      <p:ext uri="{BB962C8B-B14F-4D97-AF65-F5344CB8AC3E}">
        <p14:creationId xmlns:p14="http://schemas.microsoft.com/office/powerpoint/2010/main" val="329332587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Compare the Speed of TQ and </a:t>
            </a:r>
            <a:r>
              <a:rPr lang="en-US" dirty="0" err="1"/>
              <a:t>Pennylane</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1026" name="Picture 2">
            <a:extLst>
              <a:ext uri="{FF2B5EF4-FFF2-40B4-BE49-F238E27FC236}">
                <a16:creationId xmlns:a16="http://schemas.microsoft.com/office/drawing/2014/main" id="{323D791E-6242-E0EA-51DE-ACAC59CA2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85" y="2313666"/>
            <a:ext cx="7982564" cy="45443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4A99B6-D84E-82D0-CBE3-A8B480F574BC}"/>
              </a:ext>
            </a:extLst>
          </p:cNvPr>
          <p:cNvSpPr txBox="1"/>
          <p:nvPr/>
        </p:nvSpPr>
        <p:spPr>
          <a:xfrm>
            <a:off x="765943" y="6867680"/>
            <a:ext cx="12246428"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pennylane.ai</a:t>
            </a:r>
            <a:r>
              <a:rPr lang="en-US" dirty="0"/>
              <a:t>/</a:t>
            </a:r>
            <a:r>
              <a:rPr lang="en-US" dirty="0" err="1"/>
              <a:t>qml</a:t>
            </a:r>
            <a:r>
              <a:rPr lang="en-US" dirty="0"/>
              <a:t>/_images/</a:t>
            </a:r>
            <a:r>
              <a:rPr lang="en-US" dirty="0" err="1"/>
              <a:t>qcircuit.jpeg</a:t>
            </a:r>
            <a:endParaRPr lang="en-US" dirty="0"/>
          </a:p>
        </p:txBody>
      </p:sp>
      <p:pic>
        <p:nvPicPr>
          <p:cNvPr id="4" name="Picture 3">
            <a:extLst>
              <a:ext uri="{FF2B5EF4-FFF2-40B4-BE49-F238E27FC236}">
                <a16:creationId xmlns:a16="http://schemas.microsoft.com/office/drawing/2014/main" id="{A210CEAC-915B-DF5D-0548-B20BC5802C12}"/>
              </a:ext>
            </a:extLst>
          </p:cNvPr>
          <p:cNvPicPr>
            <a:picLocks noChangeAspect="1"/>
          </p:cNvPicPr>
          <p:nvPr/>
        </p:nvPicPr>
        <p:blipFill>
          <a:blip r:embed="rId3"/>
          <a:stretch>
            <a:fillRect/>
          </a:stretch>
        </p:blipFill>
        <p:spPr>
          <a:xfrm>
            <a:off x="12023251" y="2106989"/>
            <a:ext cx="12443412" cy="4980823"/>
          </a:xfrm>
          <a:prstGeom prst="rect">
            <a:avLst/>
          </a:prstGeom>
        </p:spPr>
      </p:pic>
      <p:pic>
        <p:nvPicPr>
          <p:cNvPr id="5" name="Picture 4">
            <a:extLst>
              <a:ext uri="{FF2B5EF4-FFF2-40B4-BE49-F238E27FC236}">
                <a16:creationId xmlns:a16="http://schemas.microsoft.com/office/drawing/2014/main" id="{615B6996-483B-3BDF-58F8-56593E6AD9D0}"/>
              </a:ext>
            </a:extLst>
          </p:cNvPr>
          <p:cNvPicPr>
            <a:picLocks noChangeAspect="1"/>
          </p:cNvPicPr>
          <p:nvPr/>
        </p:nvPicPr>
        <p:blipFill>
          <a:blip r:embed="rId4"/>
          <a:stretch>
            <a:fillRect/>
          </a:stretch>
        </p:blipFill>
        <p:spPr>
          <a:xfrm>
            <a:off x="667573" y="8163978"/>
            <a:ext cx="11724452" cy="4693039"/>
          </a:xfrm>
          <a:prstGeom prst="rect">
            <a:avLst/>
          </a:prstGeom>
        </p:spPr>
      </p:pic>
      <p:pic>
        <p:nvPicPr>
          <p:cNvPr id="7" name="Picture 6">
            <a:extLst>
              <a:ext uri="{FF2B5EF4-FFF2-40B4-BE49-F238E27FC236}">
                <a16:creationId xmlns:a16="http://schemas.microsoft.com/office/drawing/2014/main" id="{504E04B1-5F5F-34F9-B729-3830EF636A4D}"/>
              </a:ext>
            </a:extLst>
          </p:cNvPr>
          <p:cNvPicPr>
            <a:picLocks noChangeAspect="1"/>
          </p:cNvPicPr>
          <p:nvPr/>
        </p:nvPicPr>
        <p:blipFill>
          <a:blip r:embed="rId5"/>
          <a:stretch>
            <a:fillRect/>
          </a:stretch>
        </p:blipFill>
        <p:spPr>
          <a:xfrm>
            <a:off x="11746729" y="7906668"/>
            <a:ext cx="12246427" cy="4901974"/>
          </a:xfrm>
          <a:prstGeom prst="rect">
            <a:avLst/>
          </a:prstGeom>
        </p:spPr>
      </p:pic>
    </p:spTree>
    <p:extLst>
      <p:ext uri="{BB962C8B-B14F-4D97-AF65-F5344CB8AC3E}">
        <p14:creationId xmlns:p14="http://schemas.microsoft.com/office/powerpoint/2010/main" val="228714765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1539" y="2452062"/>
            <a:ext cx="21944882" cy="7954920"/>
          </a:xfrm>
          <a:prstGeom prst="rect">
            <a:avLst/>
          </a:prstGeom>
        </p:spPr>
        <p:txBody>
          <a:bodyPr/>
          <a:lstStyle/>
          <a:p>
            <a:r>
              <a:rPr lang="en-US" dirty="0"/>
              <a:t>The number of qubits increases exponentially over time</a:t>
            </a:r>
          </a:p>
          <a:p>
            <a:r>
              <a:rPr lang="en-US" dirty="0"/>
              <a:t>The computing power increases exponentially with the number of qubits</a:t>
            </a:r>
          </a:p>
          <a:p>
            <a:r>
              <a:rPr lang="en-US" dirty="0"/>
              <a:t>=&gt; “doubly exponential” rate</a:t>
            </a:r>
          </a:p>
        </p:txBody>
      </p:sp>
      <p:pic>
        <p:nvPicPr>
          <p:cNvPr id="6" name="Picture 5">
            <a:extLst>
              <a:ext uri="{FF2B5EF4-FFF2-40B4-BE49-F238E27FC236}">
                <a16:creationId xmlns:a16="http://schemas.microsoft.com/office/drawing/2014/main" id="{31087B6A-DA6B-176D-42C0-126CE8BD1BF2}"/>
              </a:ext>
            </a:extLst>
          </p:cNvPr>
          <p:cNvPicPr>
            <a:picLocks noChangeAspect="1"/>
          </p:cNvPicPr>
          <p:nvPr/>
        </p:nvPicPr>
        <p:blipFill>
          <a:blip r:embed="rId3"/>
          <a:stretch>
            <a:fillRect/>
          </a:stretch>
        </p:blipFill>
        <p:spPr>
          <a:xfrm>
            <a:off x="406264" y="5267713"/>
            <a:ext cx="10563939" cy="5996225"/>
          </a:xfrm>
          <a:prstGeom prst="rect">
            <a:avLst/>
          </a:prstGeom>
        </p:spPr>
      </p:pic>
      <p:sp>
        <p:nvSpPr>
          <p:cNvPr id="8" name="TextBox 7">
            <a:extLst>
              <a:ext uri="{FF2B5EF4-FFF2-40B4-BE49-F238E27FC236}">
                <a16:creationId xmlns:a16="http://schemas.microsoft.com/office/drawing/2014/main" id="{BA85ACD6-A682-DFA3-3C4B-07D76BBCB6C0}"/>
              </a:ext>
            </a:extLst>
          </p:cNvPr>
          <p:cNvSpPr txBox="1"/>
          <p:nvPr/>
        </p:nvSpPr>
        <p:spPr>
          <a:xfrm>
            <a:off x="-565377"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IBM Roadmap</a:t>
            </a:r>
          </a:p>
        </p:txBody>
      </p:sp>
      <p:pic>
        <p:nvPicPr>
          <p:cNvPr id="2050" name="Picture 2" descr="IonQ's roadmap: Quantum machine learning by 2023, broad ...">
            <a:extLst>
              <a:ext uri="{FF2B5EF4-FFF2-40B4-BE49-F238E27FC236}">
                <a16:creationId xmlns:a16="http://schemas.microsoft.com/office/drawing/2014/main" id="{F56F1150-68C3-82C9-84B1-72F99772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2494" y="5059248"/>
            <a:ext cx="12817642" cy="64088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B0BFB9-377E-0105-5165-4E6608E5F897}"/>
              </a:ext>
            </a:extLst>
          </p:cNvPr>
          <p:cNvSpPr txBox="1"/>
          <p:nvPr/>
        </p:nvSpPr>
        <p:spPr>
          <a:xfrm>
            <a:off x="12183980"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err="1"/>
              <a:t>IonQ</a:t>
            </a:r>
            <a:r>
              <a:rPr lang="en-US" dirty="0"/>
              <a:t> Roadmap</a:t>
            </a:r>
          </a:p>
        </p:txBody>
      </p:sp>
    </p:spTree>
    <p:extLst>
      <p:ext uri="{BB962C8B-B14F-4D97-AF65-F5344CB8AC3E}">
        <p14:creationId xmlns:p14="http://schemas.microsoft.com/office/powerpoint/2010/main" val="306004686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fontScale="90000"/>
          </a:bodyPr>
          <a:lstStyle/>
          <a:p>
            <a:pPr algn="l"/>
            <a:r>
              <a:rPr lang="en-US" b="0" dirty="0">
                <a:solidFill>
                  <a:schemeClr val="tx1"/>
                </a:solidFill>
              </a:rPr>
              <a:t>Hands-On Section</a:t>
            </a:r>
            <a:br>
              <a:rPr lang="en-US" dirty="0">
                <a:solidFill>
                  <a:schemeClr val="tx1"/>
                </a:solidFill>
              </a:rPr>
            </a:br>
            <a:r>
              <a:rPr lang="en-US" altLang="zh-CN" dirty="0">
                <a:solidFill>
                  <a:schemeClr val="tx1"/>
                </a:solidFill>
              </a:rPr>
              <a:t>1.2 </a:t>
            </a:r>
            <a:r>
              <a:rPr lang="en-US" dirty="0">
                <a:solidFill>
                  <a:schemeClr val="tx1"/>
                </a:solidFill>
              </a:rPr>
              <a:t>TorchQuantum Operations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727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1645532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State Preparation with Parameterized Circuit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Use parameterized circuit to prepare</a:t>
            </a:r>
            <a:r>
              <a:rPr lang="zh-CN" altLang="en-US" dirty="0"/>
              <a:t> </a:t>
            </a:r>
            <a:r>
              <a:rPr lang="en-US" altLang="zh-CN" dirty="0"/>
              <a:t>initial quantum states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
        <p:nvSpPr>
          <p:cNvPr id="2" name="Rectangle 1">
            <a:extLst>
              <a:ext uri="{FF2B5EF4-FFF2-40B4-BE49-F238E27FC236}">
                <a16:creationId xmlns:a16="http://schemas.microsoft.com/office/drawing/2014/main" id="{971BD0AF-1124-3339-FA5F-AD4221A15F3E}"/>
              </a:ext>
            </a:extLst>
          </p:cNvPr>
          <p:cNvSpPr/>
          <p:nvPr/>
        </p:nvSpPr>
        <p:spPr>
          <a:xfrm>
            <a:off x="6197602"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4" name="Rectangle 3">
            <a:extLst>
              <a:ext uri="{FF2B5EF4-FFF2-40B4-BE49-F238E27FC236}">
                <a16:creationId xmlns:a16="http://schemas.microsoft.com/office/drawing/2014/main" id="{DC5B50C5-9D7A-5B24-0CF3-C9D6E6FFED0C}"/>
              </a:ext>
            </a:extLst>
          </p:cNvPr>
          <p:cNvSpPr/>
          <p:nvPr/>
        </p:nvSpPr>
        <p:spPr>
          <a:xfrm>
            <a:off x="9076270" y="4193309"/>
            <a:ext cx="6333066" cy="701040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F3AD72B1-A839-56C0-617E-7213513610CB}"/>
              </a:ext>
            </a:extLst>
          </p:cNvPr>
          <p:cNvSpPr txBox="1"/>
          <p:nvPr/>
        </p:nvSpPr>
        <p:spPr>
          <a:xfrm>
            <a:off x="9698569" y="7316962"/>
            <a:ext cx="5088467"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Circuit Ansatz</a:t>
            </a:r>
          </a:p>
        </p:txBody>
      </p:sp>
      <p:sp>
        <p:nvSpPr>
          <p:cNvPr id="7" name="Rectangle 6">
            <a:extLst>
              <a:ext uri="{FF2B5EF4-FFF2-40B4-BE49-F238E27FC236}">
                <a16:creationId xmlns:a16="http://schemas.microsoft.com/office/drawing/2014/main" id="{0A78A436-CEB1-8537-C92B-E41138301E1D}"/>
              </a:ext>
            </a:extLst>
          </p:cNvPr>
          <p:cNvSpPr/>
          <p:nvPr/>
        </p:nvSpPr>
        <p:spPr>
          <a:xfrm>
            <a:off x="17813871"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cxnSp>
        <p:nvCxnSpPr>
          <p:cNvPr id="9" name="Straight Arrow Connector 8">
            <a:extLst>
              <a:ext uri="{FF2B5EF4-FFF2-40B4-BE49-F238E27FC236}">
                <a16:creationId xmlns:a16="http://schemas.microsoft.com/office/drawing/2014/main" id="{9CC247A7-9481-62A0-BEA5-9849D195D989}"/>
              </a:ext>
            </a:extLst>
          </p:cNvPr>
          <p:cNvCxnSpPr>
            <a:cxnSpLocks/>
          </p:cNvCxnSpPr>
          <p:nvPr/>
        </p:nvCxnSpPr>
        <p:spPr>
          <a:xfrm>
            <a:off x="6671735"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634E3306-402A-5F93-8E81-3BB554680AF8}"/>
              </a:ext>
            </a:extLst>
          </p:cNvPr>
          <p:cNvCxnSpPr>
            <a:cxnSpLocks/>
          </p:cNvCxnSpPr>
          <p:nvPr/>
        </p:nvCxnSpPr>
        <p:spPr>
          <a:xfrm>
            <a:off x="15409336"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8018551"/>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Variational Quantum </a:t>
            </a:r>
            <a:r>
              <a:rPr lang="en-US" dirty="0" err="1"/>
              <a:t>Eigensolver</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VQE: Finds the ground state energy of molecule Hamiltonian</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pic>
        <p:nvPicPr>
          <p:cNvPr id="2" name="Image" descr="Image">
            <a:extLst>
              <a:ext uri="{FF2B5EF4-FFF2-40B4-BE49-F238E27FC236}">
                <a16:creationId xmlns:a16="http://schemas.microsoft.com/office/drawing/2014/main" id="{F29E8271-76D6-08A1-D79D-EC000EDD9328}"/>
              </a:ext>
            </a:extLst>
          </p:cNvPr>
          <p:cNvPicPr>
            <a:picLocks noChangeAspect="1"/>
          </p:cNvPicPr>
          <p:nvPr/>
        </p:nvPicPr>
        <p:blipFill>
          <a:blip r:embed="rId2"/>
          <a:stretch>
            <a:fillRect/>
          </a:stretch>
        </p:blipFill>
        <p:spPr>
          <a:xfrm>
            <a:off x="572072" y="4361949"/>
            <a:ext cx="22591769" cy="6285192"/>
          </a:xfrm>
          <a:prstGeom prst="rect">
            <a:avLst/>
          </a:prstGeom>
          <a:ln w="12700">
            <a:miter lim="400000"/>
          </a:ln>
        </p:spPr>
      </p:pic>
    </p:spTree>
    <p:extLst>
      <p:ext uri="{BB962C8B-B14F-4D97-AF65-F5344CB8AC3E}">
        <p14:creationId xmlns:p14="http://schemas.microsoft.com/office/powerpoint/2010/main" val="339321886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Quantum Neural Networks for MNIST Classification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Encode the classical values using phase encoding</a:t>
            </a:r>
          </a:p>
          <a:p>
            <a:r>
              <a:rPr lang="en-US" dirty="0"/>
              <a:t>Then trainable quantum layers</a:t>
            </a:r>
          </a:p>
          <a:p>
            <a:r>
              <a:rPr lang="en-US" dirty="0"/>
              <a:t>Finally measurement layers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2" name="qml_vqe.pdf" descr="qml_vqe.pdf">
            <a:extLst>
              <a:ext uri="{FF2B5EF4-FFF2-40B4-BE49-F238E27FC236}">
                <a16:creationId xmlns:a16="http://schemas.microsoft.com/office/drawing/2014/main" id="{4362B7EB-2EB4-7518-C348-2305655BAF90}"/>
              </a:ext>
            </a:extLst>
          </p:cNvPr>
          <p:cNvPicPr>
            <a:picLocks noChangeAspect="1"/>
          </p:cNvPicPr>
          <p:nvPr/>
        </p:nvPicPr>
        <p:blipFill>
          <a:blip r:embed="rId2"/>
          <a:srcRect b="49692"/>
          <a:stretch>
            <a:fillRect/>
          </a:stretch>
        </p:blipFill>
        <p:spPr>
          <a:xfrm>
            <a:off x="1189295" y="5818959"/>
            <a:ext cx="22525933" cy="6283428"/>
          </a:xfrm>
          <a:prstGeom prst="rect">
            <a:avLst/>
          </a:prstGeom>
          <a:ln w="12700">
            <a:miter lim="400000"/>
          </a:ln>
        </p:spPr>
      </p:pic>
    </p:spTree>
    <p:extLst>
      <p:ext uri="{BB962C8B-B14F-4D97-AF65-F5344CB8AC3E}">
        <p14:creationId xmlns:p14="http://schemas.microsoft.com/office/powerpoint/2010/main" val="271182355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6347F-D22D-E8E6-B51D-CD7476259BC6}"/>
              </a:ext>
            </a:extLst>
          </p:cNvPr>
          <p:cNvSpPr>
            <a:spLocks noGrp="1"/>
          </p:cNvSpPr>
          <p:nvPr>
            <p:ph type="title"/>
          </p:nvPr>
        </p:nvSpPr>
        <p:spPr/>
        <p:txBody>
          <a:bodyPr/>
          <a:lstStyle/>
          <a:p>
            <a:r>
              <a:rPr lang="en-US" dirty="0"/>
              <a:t>TorchQuantum Hub</a:t>
            </a:r>
          </a:p>
        </p:txBody>
      </p:sp>
      <p:sp>
        <p:nvSpPr>
          <p:cNvPr id="3" name="Text Placeholder 2">
            <a:extLst>
              <a:ext uri="{FF2B5EF4-FFF2-40B4-BE49-F238E27FC236}">
                <a16:creationId xmlns:a16="http://schemas.microsoft.com/office/drawing/2014/main" id="{32A33628-9EA6-52FB-CB01-2E5F5293032D}"/>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E21FF24B-264A-5383-5B90-010D0C9DA421}"/>
              </a:ext>
            </a:extLst>
          </p:cNvPr>
          <p:cNvSpPr>
            <a:spLocks noGrp="1"/>
          </p:cNvSpPr>
          <p:nvPr>
            <p:ph type="body" idx="1"/>
          </p:nvPr>
        </p:nvSpPr>
        <p:spPr/>
        <p:txBody>
          <a:bodyPr/>
          <a:lstStyle/>
          <a:p>
            <a:r>
              <a:rPr lang="en-US" dirty="0"/>
              <a:t>QML leaderboard: dataset, accuracy, implementation </a:t>
            </a:r>
            <a:r>
              <a:rPr lang="en-US" dirty="0" err="1"/>
              <a:t>etc</a:t>
            </a:r>
            <a:endParaRPr lang="en-US" dirty="0"/>
          </a:p>
          <a:p>
            <a:r>
              <a:rPr lang="en-US" dirty="0"/>
              <a:t>Continuously adding new results</a:t>
            </a:r>
          </a:p>
        </p:txBody>
      </p:sp>
      <p:pic>
        <p:nvPicPr>
          <p:cNvPr id="6" name="Picture 5">
            <a:extLst>
              <a:ext uri="{FF2B5EF4-FFF2-40B4-BE49-F238E27FC236}">
                <a16:creationId xmlns:a16="http://schemas.microsoft.com/office/drawing/2014/main" id="{4F2D66BD-25CF-A2BE-B835-C90867788B59}"/>
              </a:ext>
            </a:extLst>
          </p:cNvPr>
          <p:cNvPicPr>
            <a:picLocks noChangeAspect="1"/>
          </p:cNvPicPr>
          <p:nvPr/>
        </p:nvPicPr>
        <p:blipFill>
          <a:blip r:embed="rId2"/>
          <a:stretch>
            <a:fillRect/>
          </a:stretch>
        </p:blipFill>
        <p:spPr>
          <a:xfrm>
            <a:off x="-265471" y="4682702"/>
            <a:ext cx="13708627" cy="7348317"/>
          </a:xfrm>
          <a:prstGeom prst="rect">
            <a:avLst/>
          </a:prstGeom>
        </p:spPr>
      </p:pic>
      <p:pic>
        <p:nvPicPr>
          <p:cNvPr id="7" name="Picture 6">
            <a:extLst>
              <a:ext uri="{FF2B5EF4-FFF2-40B4-BE49-F238E27FC236}">
                <a16:creationId xmlns:a16="http://schemas.microsoft.com/office/drawing/2014/main" id="{A9D0B5E1-3ED7-B538-0106-2B01D0FB4F4C}"/>
              </a:ext>
            </a:extLst>
          </p:cNvPr>
          <p:cNvPicPr>
            <a:picLocks noChangeAspect="1"/>
          </p:cNvPicPr>
          <p:nvPr/>
        </p:nvPicPr>
        <p:blipFill>
          <a:blip r:embed="rId3"/>
          <a:stretch>
            <a:fillRect/>
          </a:stretch>
        </p:blipFill>
        <p:spPr>
          <a:xfrm>
            <a:off x="13443156" y="4931441"/>
            <a:ext cx="12979933" cy="5578542"/>
          </a:xfrm>
          <a:prstGeom prst="rect">
            <a:avLst/>
          </a:prstGeom>
        </p:spPr>
      </p:pic>
    </p:spTree>
    <p:extLst>
      <p:ext uri="{BB962C8B-B14F-4D97-AF65-F5344CB8AC3E}">
        <p14:creationId xmlns:p14="http://schemas.microsoft.com/office/powerpoint/2010/main" val="22042458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36</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
        <p:nvSpPr>
          <p:cNvPr id="4" name="Mutation and Crossover">
            <a:extLst>
              <a:ext uri="{FF2B5EF4-FFF2-40B4-BE49-F238E27FC236}">
                <a16:creationId xmlns:a16="http://schemas.microsoft.com/office/drawing/2014/main" id="{1C0FB393-93C1-A12F-B5D2-BBAAB9BC6618}"/>
              </a:ext>
            </a:extLst>
          </p:cNvPr>
          <p:cNvSpPr txBox="1">
            <a:spLocks/>
          </p:cNvSpPr>
          <p:nvPr/>
        </p:nvSpPr>
        <p:spPr>
          <a:xfrm>
            <a:off x="440266" y="0"/>
            <a:ext cx="12970933" cy="32205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algn="l" hangingPunct="1"/>
            <a:r>
              <a:rPr lang="en-US" b="0" dirty="0">
                <a:solidFill>
                  <a:schemeClr val="tx1"/>
                </a:solidFill>
              </a:rPr>
              <a:t>Hands-On Section</a:t>
            </a:r>
            <a:br>
              <a:rPr lang="en-US" dirty="0">
                <a:solidFill>
                  <a:schemeClr val="tx1"/>
                </a:solidFill>
              </a:rPr>
            </a:br>
            <a:r>
              <a:rPr lang="en-US" altLang="zh-CN" dirty="0">
                <a:solidFill>
                  <a:schemeClr val="tx1"/>
                </a:solidFill>
              </a:rPr>
              <a:t>1.3 TQ Use Examples</a:t>
            </a:r>
            <a:endParaRPr lang="en-US" dirty="0">
              <a:solidFill>
                <a:schemeClr val="tx1"/>
              </a:solidFill>
            </a:endParaRPr>
          </a:p>
        </p:txBody>
      </p:sp>
    </p:spTree>
    <p:extLst>
      <p:ext uri="{BB962C8B-B14F-4D97-AF65-F5344CB8AC3E}">
        <p14:creationId xmlns:p14="http://schemas.microsoft.com/office/powerpoint/2010/main" val="842277753"/>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387348709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16D6F7-2C0C-F379-F438-B0C8D5B7C4E4}"/>
              </a:ext>
            </a:extLst>
          </p:cNvPr>
          <p:cNvSpPr>
            <a:spLocks noGrp="1"/>
          </p:cNvSpPr>
          <p:nvPr>
            <p:ph type="ctrTitle"/>
          </p:nvPr>
        </p:nvSpPr>
        <p:spPr>
          <a:xfrm>
            <a:off x="3048000" y="6400800"/>
            <a:ext cx="18288000" cy="1341144"/>
          </a:xfrm>
        </p:spPr>
        <p:txBody>
          <a:bodyPr>
            <a:normAutofit fontScale="90000"/>
          </a:bodyPr>
          <a:lstStyle/>
          <a:p>
            <a:r>
              <a:rPr lang="en-US" altLang="zh-CN" sz="8000" b="0">
                <a:latin typeface="Arial" panose="020B0604020202020204" pitchFamily="34" charset="0"/>
              </a:rPr>
              <a:t>Quantum Neural Network Compression</a:t>
            </a:r>
          </a:p>
        </p:txBody>
      </p:sp>
      <p:sp>
        <p:nvSpPr>
          <p:cNvPr id="5" name="Subtitle 4">
            <a:extLst>
              <a:ext uri="{FF2B5EF4-FFF2-40B4-BE49-F238E27FC236}">
                <a16:creationId xmlns:a16="http://schemas.microsoft.com/office/drawing/2014/main" id="{396015AF-BB12-D8FD-8F9C-294EEE32F63D}"/>
              </a:ext>
            </a:extLst>
          </p:cNvPr>
          <p:cNvSpPr>
            <a:spLocks noGrp="1"/>
          </p:cNvSpPr>
          <p:nvPr>
            <p:ph type="subTitle" idx="1"/>
          </p:nvPr>
        </p:nvSpPr>
        <p:spPr>
          <a:xfrm>
            <a:off x="852692" y="8693415"/>
            <a:ext cx="22932928" cy="3536986"/>
          </a:xfrm>
        </p:spPr>
        <p:txBody>
          <a:bodyPr>
            <a:normAutofit/>
          </a:bodyPr>
          <a:lstStyle/>
          <a:p>
            <a:r>
              <a:rPr lang="en-US" altLang="zh-CN" b="1" dirty="0">
                <a:solidFill>
                  <a:schemeClr val="bg1"/>
                </a:solidFill>
              </a:rPr>
              <a:t>Zhirui Hu</a:t>
            </a:r>
            <a:r>
              <a:rPr lang="en-US" altLang="zh-CN" b="1" baseline="30000" dirty="0">
                <a:solidFill>
                  <a:schemeClr val="bg1"/>
                </a:solidFill>
              </a:rPr>
              <a:t>1</a:t>
            </a:r>
            <a:r>
              <a:rPr lang="en-US" altLang="zh-CN" b="1" dirty="0">
                <a:solidFill>
                  <a:schemeClr val="bg1"/>
                </a:solidFill>
              </a:rPr>
              <a:t>, Peiyan Dong</a:t>
            </a:r>
            <a:r>
              <a:rPr lang="en-US" altLang="zh-CN" b="1" baseline="30000" dirty="0">
                <a:solidFill>
                  <a:schemeClr val="bg1"/>
                </a:solidFill>
              </a:rPr>
              <a:t>2</a:t>
            </a:r>
            <a:r>
              <a:rPr lang="en-US" altLang="zh-CN" b="1" dirty="0">
                <a:solidFill>
                  <a:schemeClr val="bg1"/>
                </a:solidFill>
              </a:rPr>
              <a:t>, Zhepeng Wang</a:t>
            </a:r>
            <a:r>
              <a:rPr lang="en-US" altLang="zh-CN" b="1" baseline="30000" dirty="0">
                <a:solidFill>
                  <a:schemeClr val="bg1"/>
                </a:solidFill>
              </a:rPr>
              <a:t>1</a:t>
            </a:r>
            <a:r>
              <a:rPr lang="en-US" altLang="zh-CN" b="1" dirty="0">
                <a:solidFill>
                  <a:schemeClr val="bg1"/>
                </a:solidFill>
              </a:rPr>
              <a:t>, Youzuo Lin</a:t>
            </a:r>
            <a:r>
              <a:rPr lang="en-US" altLang="zh-CN" b="1" kern="0" baseline="30000" dirty="0">
                <a:solidFill>
                  <a:schemeClr val="bg1"/>
                </a:solidFill>
              </a:rPr>
              <a:t>3</a:t>
            </a:r>
            <a:r>
              <a:rPr lang="en-US" altLang="zh-CN" b="1" dirty="0">
                <a:solidFill>
                  <a:schemeClr val="bg1"/>
                </a:solidFill>
              </a:rPr>
              <a:t>, Yanzhi Wang</a:t>
            </a:r>
            <a:r>
              <a:rPr lang="en-US" altLang="zh-CN" b="1" kern="0" baseline="30000" dirty="0">
                <a:solidFill>
                  <a:schemeClr val="bg1"/>
                </a:solidFill>
              </a:rPr>
              <a:t>2</a:t>
            </a:r>
            <a:r>
              <a:rPr lang="en-US" altLang="zh-CN" b="1" dirty="0">
                <a:solidFill>
                  <a:schemeClr val="bg1"/>
                </a:solidFill>
              </a:rPr>
              <a:t>, Weiwen Jiang</a:t>
            </a:r>
            <a:r>
              <a:rPr lang="en-US" altLang="zh-CN" b="1" baseline="30000" dirty="0">
                <a:solidFill>
                  <a:schemeClr val="bg1"/>
                </a:solidFill>
              </a:rPr>
              <a:t>1</a:t>
            </a:r>
            <a:endParaRPr lang="en-US" altLang="zh-CN" b="1" dirty="0">
              <a:solidFill>
                <a:schemeClr val="bg1"/>
              </a:solidFill>
            </a:endParaRPr>
          </a:p>
          <a:p>
            <a:r>
              <a:rPr lang="en-US" altLang="zh-CN" sz="3600" b="1" baseline="30000" dirty="0">
                <a:solidFill>
                  <a:schemeClr val="bg1"/>
                </a:solidFill>
              </a:rPr>
              <a:t>1 </a:t>
            </a:r>
            <a:r>
              <a:rPr lang="en-US" altLang="zh-CN" sz="3600" dirty="0">
                <a:latin typeface="Arial" panose="020B0604020202020204" pitchFamily="34" charset="0"/>
              </a:rPr>
              <a:t>George Mason University</a:t>
            </a:r>
          </a:p>
          <a:p>
            <a:r>
              <a:rPr lang="en-US" altLang="zh-CN" sz="3600" b="1" baseline="30000" dirty="0">
                <a:solidFill>
                  <a:schemeClr val="bg1"/>
                </a:solidFill>
                <a:latin typeface="Arial" panose="020B0604020202020204" pitchFamily="34" charset="0"/>
              </a:rPr>
              <a:t>2 </a:t>
            </a:r>
            <a:r>
              <a:rPr lang="en-US" altLang="zh-CN" sz="3600" dirty="0">
                <a:latin typeface="Arial" panose="020B0604020202020204" pitchFamily="34" charset="0"/>
              </a:rPr>
              <a:t>Northeastern University</a:t>
            </a:r>
          </a:p>
          <a:p>
            <a:r>
              <a:rPr lang="en-US" altLang="zh-CN" sz="3600" b="1" baseline="30000" dirty="0">
                <a:solidFill>
                  <a:schemeClr val="bg1"/>
                </a:solidFill>
                <a:latin typeface="Arial" panose="020B0604020202020204" pitchFamily="34" charset="0"/>
              </a:rPr>
              <a:t>3 </a:t>
            </a:r>
            <a:r>
              <a:rPr lang="en-US" altLang="zh-CN" sz="3600" dirty="0">
                <a:latin typeface="Arial" panose="020B0604020202020204" pitchFamily="34" charset="0"/>
              </a:rPr>
              <a:t>Los Alamos National Laboratory</a:t>
            </a:r>
            <a:endParaRPr lang="en-US" sz="3600" dirty="0"/>
          </a:p>
          <a:p>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endParaRPr lang="en-US" dirty="0"/>
          </a:p>
        </p:txBody>
      </p:sp>
    </p:spTree>
    <p:extLst>
      <p:ext uri="{BB962C8B-B14F-4D97-AF65-F5344CB8AC3E}">
        <p14:creationId xmlns:p14="http://schemas.microsoft.com/office/powerpoint/2010/main" val="5432675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23364580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 in NISQ Era</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dirty="0"/>
              <a:t>Noisy Intermediate-Scale Quantum (NISQ)</a:t>
            </a:r>
          </a:p>
          <a:p>
            <a:pPr lvl="1">
              <a:buSzPct val="122000"/>
            </a:pPr>
            <a:r>
              <a:rPr b="1" dirty="0"/>
              <a:t>Noisy</a:t>
            </a:r>
            <a:r>
              <a:rPr dirty="0"/>
              <a:t>: qubits are sensitive to environment; quantum gates are unreliable</a:t>
            </a:r>
          </a:p>
          <a:p>
            <a:pPr lvl="1">
              <a:buSzPct val="122000"/>
            </a:pPr>
            <a:r>
              <a:rPr b="1" dirty="0"/>
              <a:t>Limited number of qubits</a:t>
            </a:r>
            <a:r>
              <a:rPr dirty="0"/>
              <a:t>: tens to hundreds of qubits</a:t>
            </a:r>
            <a:endParaRPr lang="en-US" dirty="0"/>
          </a:p>
          <a:p>
            <a:pPr lvl="1">
              <a:buSzPct val="122000"/>
            </a:pPr>
            <a:r>
              <a:rPr lang="en-US" b="1" dirty="0"/>
              <a:t>Limited connectivity:</a:t>
            </a:r>
            <a:r>
              <a:rPr lang="en-US" dirty="0"/>
              <a:t> no all-to-all connections</a:t>
            </a:r>
            <a:endParaRPr dirty="0"/>
          </a:p>
        </p:txBody>
      </p:sp>
      <p:grpSp>
        <p:nvGrpSpPr>
          <p:cNvPr id="6" name="Group">
            <a:extLst>
              <a:ext uri="{FF2B5EF4-FFF2-40B4-BE49-F238E27FC236}">
                <a16:creationId xmlns:a16="http://schemas.microsoft.com/office/drawing/2014/main" id="{5714DA4D-18C6-7671-2E3C-20D03F9ADFB6}"/>
              </a:ext>
            </a:extLst>
          </p:cNvPr>
          <p:cNvGrpSpPr/>
          <p:nvPr/>
        </p:nvGrpSpPr>
        <p:grpSpPr>
          <a:xfrm>
            <a:off x="2374314" y="6177092"/>
            <a:ext cx="5657290" cy="7035728"/>
            <a:chOff x="0" y="0"/>
            <a:chExt cx="5657288" cy="7035726"/>
          </a:xfrm>
        </p:grpSpPr>
        <p:pic>
          <p:nvPicPr>
            <p:cNvPr id="7" name="Image" descr="Image">
              <a:extLst>
                <a:ext uri="{FF2B5EF4-FFF2-40B4-BE49-F238E27FC236}">
                  <a16:creationId xmlns:a16="http://schemas.microsoft.com/office/drawing/2014/main" id="{4AF60129-BFF8-2A4A-8972-B24B3A92120F}"/>
                </a:ext>
              </a:extLst>
            </p:cNvPr>
            <p:cNvPicPr>
              <a:picLocks noChangeAspect="1"/>
            </p:cNvPicPr>
            <p:nvPr/>
          </p:nvPicPr>
          <p:blipFill>
            <a:blip r:embed="rId3"/>
            <a:stretch>
              <a:fillRect/>
            </a:stretch>
          </p:blipFill>
          <p:spPr>
            <a:xfrm>
              <a:off x="15075" y="3065509"/>
              <a:ext cx="5642213" cy="2530040"/>
            </a:xfrm>
            <a:prstGeom prst="rect">
              <a:avLst/>
            </a:prstGeom>
            <a:ln w="12700" cap="flat">
              <a:noFill/>
              <a:miter lim="400000"/>
            </a:ln>
            <a:effectLst/>
          </p:spPr>
        </p:pic>
        <p:pic>
          <p:nvPicPr>
            <p:cNvPr id="8" name="Image" descr="Image">
              <a:extLst>
                <a:ext uri="{FF2B5EF4-FFF2-40B4-BE49-F238E27FC236}">
                  <a16:creationId xmlns:a16="http://schemas.microsoft.com/office/drawing/2014/main" id="{9066881F-5274-8EFA-1985-F8187AD9062D}"/>
                </a:ext>
              </a:extLst>
            </p:cNvPr>
            <p:cNvPicPr>
              <a:picLocks noChangeAspect="1"/>
            </p:cNvPicPr>
            <p:nvPr/>
          </p:nvPicPr>
          <p:blipFill>
            <a:blip r:embed="rId4"/>
            <a:stretch>
              <a:fillRect/>
            </a:stretch>
          </p:blipFill>
          <p:spPr>
            <a:xfrm>
              <a:off x="0" y="0"/>
              <a:ext cx="5642213" cy="2595418"/>
            </a:xfrm>
            <a:prstGeom prst="rect">
              <a:avLst/>
            </a:prstGeom>
            <a:ln w="12700" cap="flat">
              <a:noFill/>
              <a:miter lim="400000"/>
            </a:ln>
            <a:effectLst/>
          </p:spPr>
        </p:pic>
        <p:sp>
          <p:nvSpPr>
            <p:cNvPr id="9" name="https://quantum-computing.ibm.com/">
              <a:extLst>
                <a:ext uri="{FF2B5EF4-FFF2-40B4-BE49-F238E27FC236}">
                  <a16:creationId xmlns:a16="http://schemas.microsoft.com/office/drawing/2014/main" id="{2A900C72-B909-E5C6-539C-9BC5B680AAEF}"/>
                </a:ext>
              </a:extLst>
            </p:cNvPr>
            <p:cNvSpPr txBox="1"/>
            <p:nvPr/>
          </p:nvSpPr>
          <p:spPr>
            <a:xfrm>
              <a:off x="710778" y="6650335"/>
              <a:ext cx="4220654" cy="3853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0" name="Gate Error Rate">
              <a:extLst>
                <a:ext uri="{FF2B5EF4-FFF2-40B4-BE49-F238E27FC236}">
                  <a16:creationId xmlns:a16="http://schemas.microsoft.com/office/drawing/2014/main" id="{7B793799-FA78-F5CF-B946-08F63BE01390}"/>
                </a:ext>
              </a:extLst>
            </p:cNvPr>
            <p:cNvSpPr txBox="1"/>
            <p:nvPr/>
          </p:nvSpPr>
          <p:spPr>
            <a:xfrm>
              <a:off x="462912" y="5778521"/>
              <a:ext cx="5179301"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lang="en-US" dirty="0"/>
                <a:t>IBMQ </a:t>
              </a:r>
              <a:r>
                <a:rPr dirty="0"/>
                <a:t>Gate Error Rate</a:t>
              </a:r>
            </a:p>
          </p:txBody>
        </p:sp>
      </p:grpSp>
      <p:grpSp>
        <p:nvGrpSpPr>
          <p:cNvPr id="11" name="Group">
            <a:extLst>
              <a:ext uri="{FF2B5EF4-FFF2-40B4-BE49-F238E27FC236}">
                <a16:creationId xmlns:a16="http://schemas.microsoft.com/office/drawing/2014/main" id="{049B850A-E701-8964-FF47-3F147BAC6CBC}"/>
              </a:ext>
            </a:extLst>
          </p:cNvPr>
          <p:cNvGrpSpPr/>
          <p:nvPr/>
        </p:nvGrpSpPr>
        <p:grpSpPr>
          <a:xfrm>
            <a:off x="9715975" y="6588497"/>
            <a:ext cx="13042601" cy="5566763"/>
            <a:chOff x="0" y="0"/>
            <a:chExt cx="13042600" cy="5566761"/>
          </a:xfrm>
        </p:grpSpPr>
        <p:pic>
          <p:nvPicPr>
            <p:cNvPr id="12" name="Image" descr="Image">
              <a:extLst>
                <a:ext uri="{FF2B5EF4-FFF2-40B4-BE49-F238E27FC236}">
                  <a16:creationId xmlns:a16="http://schemas.microsoft.com/office/drawing/2014/main" id="{A656B8D1-6A04-18E9-5414-ADB7042EE204}"/>
                </a:ext>
              </a:extLst>
            </p:cNvPr>
            <p:cNvPicPr>
              <a:picLocks noChangeAspect="1"/>
            </p:cNvPicPr>
            <p:nvPr/>
          </p:nvPicPr>
          <p:blipFill>
            <a:blip r:embed="rId5"/>
            <a:stretch>
              <a:fillRect/>
            </a:stretch>
          </p:blipFill>
          <p:spPr>
            <a:xfrm>
              <a:off x="8039834" y="0"/>
              <a:ext cx="4711330" cy="4032635"/>
            </a:xfrm>
            <a:prstGeom prst="rect">
              <a:avLst/>
            </a:prstGeom>
            <a:ln w="12700" cap="flat">
              <a:noFill/>
              <a:miter lim="400000"/>
            </a:ln>
            <a:effectLst/>
          </p:spPr>
        </p:pic>
        <p:pic>
          <p:nvPicPr>
            <p:cNvPr id="13" name="Image" descr="Image">
              <a:extLst>
                <a:ext uri="{FF2B5EF4-FFF2-40B4-BE49-F238E27FC236}">
                  <a16:creationId xmlns:a16="http://schemas.microsoft.com/office/drawing/2014/main" id="{83DC4201-8A43-469A-18B3-734C110B9ADC}"/>
                </a:ext>
              </a:extLst>
            </p:cNvPr>
            <p:cNvPicPr>
              <a:picLocks noChangeAspect="1"/>
            </p:cNvPicPr>
            <p:nvPr/>
          </p:nvPicPr>
          <p:blipFill>
            <a:blip r:embed="rId6"/>
            <a:stretch>
              <a:fillRect/>
            </a:stretch>
          </p:blipFill>
          <p:spPr>
            <a:xfrm>
              <a:off x="606485" y="0"/>
              <a:ext cx="4880998" cy="4032635"/>
            </a:xfrm>
            <a:prstGeom prst="rect">
              <a:avLst/>
            </a:prstGeom>
            <a:ln w="12700" cap="flat">
              <a:noFill/>
              <a:miter lim="400000"/>
            </a:ln>
            <a:effectLst/>
          </p:spPr>
        </p:pic>
        <p:sp>
          <p:nvSpPr>
            <p:cNvPr id="14" name="Google Sycamore">
              <a:extLst>
                <a:ext uri="{FF2B5EF4-FFF2-40B4-BE49-F238E27FC236}">
                  <a16:creationId xmlns:a16="http://schemas.microsoft.com/office/drawing/2014/main" id="{E0FF3BA9-9CA5-4A85-C4FE-A0067B0C1849}"/>
                </a:ext>
              </a:extLst>
            </p:cNvPr>
            <p:cNvSpPr txBox="1"/>
            <p:nvPr/>
          </p:nvSpPr>
          <p:spPr>
            <a:xfrm>
              <a:off x="385999" y="4205442"/>
              <a:ext cx="5321970"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dirty="0"/>
                <a:t>Google Sycamore</a:t>
              </a:r>
              <a:r>
                <a:rPr lang="en-US" dirty="0"/>
                <a:t> 53Q</a:t>
              </a:r>
              <a:endParaRPr dirty="0"/>
            </a:p>
          </p:txBody>
        </p:sp>
        <p:sp>
          <p:nvSpPr>
            <p:cNvPr id="15" name="IBM Washington">
              <a:extLst>
                <a:ext uri="{FF2B5EF4-FFF2-40B4-BE49-F238E27FC236}">
                  <a16:creationId xmlns:a16="http://schemas.microsoft.com/office/drawing/2014/main" id="{91309E5D-DDEA-2467-8F0D-68D27B47E040}"/>
                </a:ext>
              </a:extLst>
            </p:cNvPr>
            <p:cNvSpPr txBox="1"/>
            <p:nvPr/>
          </p:nvSpPr>
          <p:spPr>
            <a:xfrm>
              <a:off x="7778338" y="4205442"/>
              <a:ext cx="5264262"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dirty="0"/>
                <a:t>IBM Washington</a:t>
              </a:r>
              <a:r>
                <a:rPr lang="en-US" dirty="0"/>
                <a:t> 127Q</a:t>
              </a:r>
              <a:endParaRPr dirty="0"/>
            </a:p>
          </p:txBody>
        </p:sp>
        <p:sp>
          <p:nvSpPr>
            <p:cNvPr id="16" name="https://quantum-computing.ibm.com/">
              <a:extLst>
                <a:ext uri="{FF2B5EF4-FFF2-40B4-BE49-F238E27FC236}">
                  <a16:creationId xmlns:a16="http://schemas.microsoft.com/office/drawing/2014/main" id="{986616D9-07DA-AD83-63C1-6A8BE51005D1}"/>
                </a:ext>
              </a:extLst>
            </p:cNvPr>
            <p:cNvSpPr txBox="1"/>
            <p:nvPr/>
          </p:nvSpPr>
          <p:spPr>
            <a:xfrm>
              <a:off x="8285172" y="5151603"/>
              <a:ext cx="4220654" cy="385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7" name="https://www.nature.com/articles/s41586-019-1666-5">
              <a:extLst>
                <a:ext uri="{FF2B5EF4-FFF2-40B4-BE49-F238E27FC236}">
                  <a16:creationId xmlns:a16="http://schemas.microsoft.com/office/drawing/2014/main" id="{A50F6ABC-E627-C5CC-0B2F-CB6065B176EB}"/>
                </a:ext>
              </a:extLst>
            </p:cNvPr>
            <p:cNvSpPr txBox="1"/>
            <p:nvPr/>
          </p:nvSpPr>
          <p:spPr>
            <a:xfrm>
              <a:off x="0" y="5167472"/>
              <a:ext cx="6093969"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000" b="0">
                  <a:latin typeface="Helvetica Neue"/>
                  <a:ea typeface="Helvetica Neue"/>
                  <a:cs typeface="Helvetica Neue"/>
                  <a:sym typeface="Helvetica Neue"/>
                </a:defRPr>
              </a:lvl1pPr>
            </a:lstStyle>
            <a:p>
              <a:r>
                <a:t>https://www.nature.com/articles/s41586-019-1666-5</a:t>
              </a:r>
            </a:p>
          </p:txBody>
        </p:sp>
      </p:grpSp>
    </p:spTree>
    <p:extLst>
      <p:ext uri="{BB962C8B-B14F-4D97-AF65-F5344CB8AC3E}">
        <p14:creationId xmlns:p14="http://schemas.microsoft.com/office/powerpoint/2010/main" val="15186898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Brief Overview of Workflow</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a:xfrm>
            <a:off x="1218959" y="2207489"/>
            <a:ext cx="21944882" cy="7954920"/>
          </a:xfrm>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When we want to execute a quantum program on a quantum computer, we need to compile it first:</a:t>
            </a:r>
          </a:p>
          <a:p>
            <a:endParaRPr lang="en-US" dirty="0"/>
          </a:p>
        </p:txBody>
      </p:sp>
      <p:pic>
        <p:nvPicPr>
          <p:cNvPr id="8" name="Picture 7" descr="Timeline&#10;&#10;Description automatically generated">
            <a:extLst>
              <a:ext uri="{FF2B5EF4-FFF2-40B4-BE49-F238E27FC236}">
                <a16:creationId xmlns:a16="http://schemas.microsoft.com/office/drawing/2014/main" id="{5CA14A01-5521-A4BF-8FCF-29E7CC1E5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108" y="3052762"/>
            <a:ext cx="11789823" cy="10649439"/>
          </a:xfrm>
          <a:prstGeom prst="rect">
            <a:avLst/>
          </a:prstGeom>
        </p:spPr>
      </p:pic>
    </p:spTree>
    <p:extLst>
      <p:ext uri="{BB962C8B-B14F-4D97-AF65-F5344CB8AC3E}">
        <p14:creationId xmlns:p14="http://schemas.microsoft.com/office/powerpoint/2010/main" val="4035618365"/>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Gate- and Pulse-level are two different abstraction layers.</a:t>
            </a:r>
          </a:p>
        </p:txBody>
      </p:sp>
      <p:grpSp>
        <p:nvGrpSpPr>
          <p:cNvPr id="4" name="Group 3">
            <a:extLst>
              <a:ext uri="{FF2B5EF4-FFF2-40B4-BE49-F238E27FC236}">
                <a16:creationId xmlns:a16="http://schemas.microsoft.com/office/drawing/2014/main" id="{B7D1F9C7-A01E-7BB3-5222-40488F8765A1}"/>
              </a:ext>
            </a:extLst>
          </p:cNvPr>
          <p:cNvGrpSpPr/>
          <p:nvPr/>
        </p:nvGrpSpPr>
        <p:grpSpPr>
          <a:xfrm>
            <a:off x="3230879" y="3507972"/>
            <a:ext cx="17922241" cy="10208028"/>
            <a:chOff x="627913" y="63229"/>
            <a:chExt cx="11145346" cy="6152746"/>
          </a:xfrm>
        </p:grpSpPr>
        <p:pic>
          <p:nvPicPr>
            <p:cNvPr id="5" name="Picture 4" descr="A picture containing text, clock&#10;&#10;Description automatically generated">
              <a:extLst>
                <a:ext uri="{FF2B5EF4-FFF2-40B4-BE49-F238E27FC236}">
                  <a16:creationId xmlns:a16="http://schemas.microsoft.com/office/drawing/2014/main" id="{C4AD1B77-A349-9850-B6D7-6FAB70DC5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3" y="63229"/>
              <a:ext cx="3897394" cy="2855069"/>
            </a:xfrm>
            <a:prstGeom prst="rect">
              <a:avLst/>
            </a:prstGeom>
          </p:spPr>
        </p:pic>
        <p:pic>
          <p:nvPicPr>
            <p:cNvPr id="6" name="Picture 5" descr="Diagram, schematic&#10;&#10;Description automatically generated">
              <a:extLst>
                <a:ext uri="{FF2B5EF4-FFF2-40B4-BE49-F238E27FC236}">
                  <a16:creationId xmlns:a16="http://schemas.microsoft.com/office/drawing/2014/main" id="{B9E3391D-308E-A84C-2B90-A64A7111C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3" y="3429000"/>
              <a:ext cx="4105544" cy="278697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EE8EEF7-52AB-B4D1-09E4-C44EF2361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314" y="63229"/>
              <a:ext cx="6262945" cy="6152746"/>
            </a:xfrm>
            <a:prstGeom prst="rect">
              <a:avLst/>
            </a:prstGeom>
          </p:spPr>
        </p:pic>
      </p:grpSp>
    </p:spTree>
    <p:extLst>
      <p:ext uri="{BB962C8B-B14F-4D97-AF65-F5344CB8AC3E}">
        <p14:creationId xmlns:p14="http://schemas.microsoft.com/office/powerpoint/2010/main" val="44000282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The microwave is used to control the quantum bits.</a:t>
            </a:r>
          </a:p>
        </p:txBody>
      </p:sp>
      <p:pic>
        <p:nvPicPr>
          <p:cNvPr id="4" name="Picture 3">
            <a:extLst>
              <a:ext uri="{FF2B5EF4-FFF2-40B4-BE49-F238E27FC236}">
                <a16:creationId xmlns:a16="http://schemas.microsoft.com/office/drawing/2014/main" id="{B2044EB0-ABE8-68DB-9484-924D907EE340}"/>
              </a:ext>
            </a:extLst>
          </p:cNvPr>
          <p:cNvPicPr>
            <a:picLocks noChangeAspect="1"/>
          </p:cNvPicPr>
          <p:nvPr/>
        </p:nvPicPr>
        <p:blipFill>
          <a:blip r:embed="rId2"/>
          <a:stretch>
            <a:fillRect/>
          </a:stretch>
        </p:blipFill>
        <p:spPr>
          <a:xfrm>
            <a:off x="4931525" y="3415806"/>
            <a:ext cx="14520949" cy="10286395"/>
          </a:xfrm>
          <a:prstGeom prst="rect">
            <a:avLst/>
          </a:prstGeom>
        </p:spPr>
      </p:pic>
      <p:sp>
        <p:nvSpPr>
          <p:cNvPr id="7" name="TextBox 6">
            <a:extLst>
              <a:ext uri="{FF2B5EF4-FFF2-40B4-BE49-F238E27FC236}">
                <a16:creationId xmlns:a16="http://schemas.microsoft.com/office/drawing/2014/main" id="{3BECCE89-1528-E628-9848-DBD3999BC237}"/>
              </a:ext>
            </a:extLst>
          </p:cNvPr>
          <p:cNvSpPr txBox="1"/>
          <p:nvPr/>
        </p:nvSpPr>
        <p:spPr>
          <a:xfrm>
            <a:off x="19972698" y="12402589"/>
            <a:ext cx="3701949" cy="1126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Krantz, Philip, et al. "A quantum engineer's guide to superconducting qubits." Applied Physics Reviews 6.2 (2019): 021318.</a:t>
            </a:r>
          </a:p>
        </p:txBody>
      </p:sp>
    </p:spTree>
    <p:extLst>
      <p:ext uri="{BB962C8B-B14F-4D97-AF65-F5344CB8AC3E}">
        <p14:creationId xmlns:p14="http://schemas.microsoft.com/office/powerpoint/2010/main" val="294529862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Gate-based Compilation</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endParaRPr lang="en-US" dirty="0"/>
          </a:p>
        </p:txBody>
      </p:sp>
      <p:pic>
        <p:nvPicPr>
          <p:cNvPr id="4" name="Picture 3">
            <a:extLst>
              <a:ext uri="{FF2B5EF4-FFF2-40B4-BE49-F238E27FC236}">
                <a16:creationId xmlns:a16="http://schemas.microsoft.com/office/drawing/2014/main" id="{914211E0-3E71-4809-5818-5A7252B489B7}"/>
              </a:ext>
            </a:extLst>
          </p:cNvPr>
          <p:cNvPicPr>
            <a:picLocks noChangeAspect="1"/>
          </p:cNvPicPr>
          <p:nvPr/>
        </p:nvPicPr>
        <p:blipFill>
          <a:blip r:embed="rId3"/>
          <a:stretch>
            <a:fillRect/>
          </a:stretch>
        </p:blipFill>
        <p:spPr>
          <a:xfrm>
            <a:off x="4272417" y="3992916"/>
            <a:ext cx="15839166" cy="9286041"/>
          </a:xfrm>
          <a:prstGeom prst="rect">
            <a:avLst/>
          </a:prstGeom>
        </p:spPr>
      </p:pic>
    </p:spTree>
    <p:extLst>
      <p:ext uri="{BB962C8B-B14F-4D97-AF65-F5344CB8AC3E}">
        <p14:creationId xmlns:p14="http://schemas.microsoft.com/office/powerpoint/2010/main" val="409777947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Quantum Optimal Control(QOC)</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sz="4000" dirty="0"/>
              <a:t>QOC is commonly used to generate pulses</a:t>
            </a:r>
            <a:r>
              <a:rPr lang="zh-CN" altLang="en-US" sz="4000" dirty="0"/>
              <a:t> </a:t>
            </a:r>
            <a:r>
              <a:rPr lang="en-US" sz="4000" dirty="0"/>
              <a:t>(from target unitary matrices to pulses)</a:t>
            </a:r>
          </a:p>
          <a:p>
            <a:r>
              <a:rPr lang="en-US" dirty="0"/>
              <a:t>QOC is computationally expensive</a:t>
            </a:r>
            <a:endParaRPr lang="en-US" sz="4000" dirty="0"/>
          </a:p>
          <a:p>
            <a:endParaRPr lang="en-US" dirty="0"/>
          </a:p>
        </p:txBody>
      </p:sp>
      <p:pic>
        <p:nvPicPr>
          <p:cNvPr id="4" name="Picture 3">
            <a:extLst>
              <a:ext uri="{FF2B5EF4-FFF2-40B4-BE49-F238E27FC236}">
                <a16:creationId xmlns:a16="http://schemas.microsoft.com/office/drawing/2014/main" id="{3D107011-67DB-39C2-D549-7891E147D849}"/>
              </a:ext>
            </a:extLst>
          </p:cNvPr>
          <p:cNvPicPr>
            <a:picLocks noChangeAspect="1"/>
          </p:cNvPicPr>
          <p:nvPr/>
        </p:nvPicPr>
        <p:blipFill>
          <a:blip r:embed="rId3"/>
          <a:stretch>
            <a:fillRect/>
          </a:stretch>
        </p:blipFill>
        <p:spPr>
          <a:xfrm>
            <a:off x="6825791" y="4173179"/>
            <a:ext cx="10732417" cy="9062591"/>
          </a:xfrm>
          <a:prstGeom prst="rect">
            <a:avLst/>
          </a:prstGeom>
        </p:spPr>
      </p:pic>
    </p:spTree>
    <p:extLst>
      <p:ext uri="{BB962C8B-B14F-4D97-AF65-F5344CB8AC3E}">
        <p14:creationId xmlns:p14="http://schemas.microsoft.com/office/powerpoint/2010/main" val="225270243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Quantum Optimal Control (QOC)</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altLang="zh-CN" sz="40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lang="en-US" altLang="zh-CN" sz="4000" dirty="0"/>
              <a:t>multiple</a:t>
            </a:r>
            <a:r>
              <a:rPr lang="zh-CN" altLang="en-US" sz="4000" dirty="0"/>
              <a:t> </a:t>
            </a:r>
            <a:r>
              <a:rPr lang="en-US" altLang="zh-CN" sz="4000" dirty="0"/>
              <a:t>time</a:t>
            </a:r>
            <a:r>
              <a:rPr lang="zh-CN" altLang="en-US" sz="4000" dirty="0"/>
              <a:t> </a:t>
            </a:r>
            <a:r>
              <a:rPr lang="en-US" altLang="zh-CN" sz="4000" dirty="0"/>
              <a:t>slots.</a:t>
            </a:r>
            <a:r>
              <a:rPr lang="zh-CN" altLang="en-US" sz="4000" dirty="0"/>
              <a:t> </a:t>
            </a:r>
            <a:r>
              <a:rPr lang="en-US" altLang="zh-CN" sz="4000" dirty="0"/>
              <a:t>The</a:t>
            </a:r>
            <a:r>
              <a:rPr lang="zh-CN" altLang="en-US" sz="4000" dirty="0"/>
              <a:t> </a:t>
            </a:r>
            <a:r>
              <a:rPr lang="en-US" altLang="zh-CN" sz="4000" dirty="0"/>
              <a:t>amplitude</a:t>
            </a:r>
            <a:r>
              <a:rPr lang="zh-CN" altLang="en-US" sz="4000" dirty="0"/>
              <a:t> </a:t>
            </a:r>
            <a:r>
              <a:rPr lang="en-US" altLang="zh-CN" sz="4000" dirty="0"/>
              <a:t>of</a:t>
            </a:r>
            <a:r>
              <a:rPr lang="zh-CN" altLang="en-US" sz="4000" dirty="0"/>
              <a:t> </a:t>
            </a:r>
            <a:r>
              <a:rPr lang="en-US" altLang="zh-CN" sz="4000" dirty="0"/>
              <a:t>each</a:t>
            </a:r>
            <a:r>
              <a:rPr lang="zh-CN" altLang="en-US" sz="4000" dirty="0"/>
              <a:t> </a:t>
            </a:r>
            <a:r>
              <a:rPr lang="en-US" altLang="zh-CN" sz="4000" dirty="0"/>
              <a:t>time slot</a:t>
            </a:r>
            <a:r>
              <a:rPr lang="zh-CN" altLang="en-US" sz="4000" dirty="0"/>
              <a:t> </a:t>
            </a:r>
            <a:r>
              <a:rPr lang="en-US" altLang="zh-CN" sz="4000" dirty="0"/>
              <a:t>will</a:t>
            </a:r>
            <a:r>
              <a:rPr lang="zh-CN" altLang="en-US" sz="4000" dirty="0"/>
              <a:t> </a:t>
            </a:r>
            <a:r>
              <a:rPr lang="en-US" altLang="zh-CN" sz="4000" dirty="0"/>
              <a:t>be</a:t>
            </a:r>
            <a:r>
              <a:rPr lang="zh-CN" altLang="en-US" sz="4000" dirty="0"/>
              <a:t> </a:t>
            </a:r>
            <a:r>
              <a:rPr lang="en-US" altLang="zh-CN" sz="4000" dirty="0"/>
              <a:t>adjusted</a:t>
            </a:r>
            <a:r>
              <a:rPr lang="zh-CN" altLang="en-US" sz="4000" dirty="0"/>
              <a:t> </a:t>
            </a:r>
            <a:r>
              <a:rPr lang="en-US" altLang="zh-CN" sz="4000" dirty="0"/>
              <a:t>through</a:t>
            </a:r>
            <a:r>
              <a:rPr lang="zh-CN" altLang="en-US" sz="4000" dirty="0"/>
              <a:t> </a:t>
            </a:r>
            <a:r>
              <a:rPr lang="en-US" altLang="zh-CN" sz="4000" dirty="0"/>
              <a:t>optimization.</a:t>
            </a:r>
            <a:endParaRPr kumimoji="0" lang="en-US" sz="40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pic>
        <p:nvPicPr>
          <p:cNvPr id="4" name="Picture 3">
            <a:extLst>
              <a:ext uri="{FF2B5EF4-FFF2-40B4-BE49-F238E27FC236}">
                <a16:creationId xmlns:a16="http://schemas.microsoft.com/office/drawing/2014/main" id="{FFA5E85C-B1CF-F16E-CD8B-FD02EC08C789}"/>
              </a:ext>
            </a:extLst>
          </p:cNvPr>
          <p:cNvPicPr>
            <a:picLocks noChangeAspect="1"/>
          </p:cNvPicPr>
          <p:nvPr/>
        </p:nvPicPr>
        <p:blipFill>
          <a:blip r:embed="rId3"/>
          <a:stretch>
            <a:fillRect/>
          </a:stretch>
        </p:blipFill>
        <p:spPr>
          <a:xfrm>
            <a:off x="4747786" y="4090057"/>
            <a:ext cx="14888428" cy="9319870"/>
          </a:xfrm>
          <a:prstGeom prst="rect">
            <a:avLst/>
          </a:prstGeom>
        </p:spPr>
      </p:pic>
      <p:sp>
        <p:nvSpPr>
          <p:cNvPr id="5" name="TextBox 4">
            <a:extLst>
              <a:ext uri="{FF2B5EF4-FFF2-40B4-BE49-F238E27FC236}">
                <a16:creationId xmlns:a16="http://schemas.microsoft.com/office/drawing/2014/main" id="{94F572F0-7863-1C03-9969-9F2917751EC6}"/>
              </a:ext>
            </a:extLst>
          </p:cNvPr>
          <p:cNvSpPr txBox="1"/>
          <p:nvPr/>
        </p:nvSpPr>
        <p:spPr>
          <a:xfrm>
            <a:off x="19972698" y="12402589"/>
            <a:ext cx="3701949" cy="8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Shi, </a:t>
            </a:r>
            <a:r>
              <a:rPr kumimoji="0" lang="en-US" sz="1400" b="1" i="0" u="none" strike="noStrike" cap="none" spc="0" normalizeH="0" baseline="0" dirty="0" err="1">
                <a:ln>
                  <a:noFill/>
                </a:ln>
                <a:solidFill>
                  <a:srgbClr val="000000"/>
                </a:solidFill>
                <a:effectLst/>
                <a:uFillTx/>
                <a:latin typeface="+mn-lt"/>
                <a:ea typeface="+mn-ea"/>
                <a:cs typeface="+mn-cs"/>
                <a:sym typeface="Arial"/>
              </a:rPr>
              <a:t>Yunong</a:t>
            </a:r>
            <a:r>
              <a:rPr kumimoji="0" lang="en-US" sz="1400" b="1" i="0" u="none" strike="noStrike" cap="none" spc="0" normalizeH="0" baseline="0" dirty="0">
                <a:ln>
                  <a:noFill/>
                </a:ln>
                <a:solidFill>
                  <a:srgbClr val="000000"/>
                </a:solidFill>
                <a:effectLst/>
                <a:uFillTx/>
                <a:latin typeface="+mn-lt"/>
                <a:ea typeface="+mn-ea"/>
                <a:cs typeface="+mn-cs"/>
                <a:sym typeface="Arial"/>
              </a:rPr>
              <a:t>, et al. "Optimized compilation of aggregated instructions for realistic quantum computers." 2019.</a:t>
            </a:r>
          </a:p>
        </p:txBody>
      </p:sp>
    </p:spTree>
    <p:extLst>
      <p:ext uri="{BB962C8B-B14F-4D97-AF65-F5344CB8AC3E}">
        <p14:creationId xmlns:p14="http://schemas.microsoft.com/office/powerpoint/2010/main" val="396036489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56545071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Variational Quantum Pulse Learning (VQP)</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Coherence time is limited in NISQ machines, which means we cannot perform a huge quantum circuit with enough depth and width in NISQ machines. </a:t>
            </a:r>
          </a:p>
          <a:p>
            <a:r>
              <a:rPr lang="en-US" altLang="zh-CN" sz="4000" dirty="0"/>
              <a:t>Noise and compilation overhead seriously affect the performance of a quantum program.</a:t>
            </a:r>
            <a:endParaRPr lang="en-US" dirty="0"/>
          </a:p>
        </p:txBody>
      </p:sp>
      <p:pic>
        <p:nvPicPr>
          <p:cNvPr id="4" name="Picture 3" descr="Timeline&#10;&#10;Description automatically generated">
            <a:extLst>
              <a:ext uri="{FF2B5EF4-FFF2-40B4-BE49-F238E27FC236}">
                <a16:creationId xmlns:a16="http://schemas.microsoft.com/office/drawing/2014/main" id="{9AAEF5D5-535F-FFBE-10A7-F877F13F8587}"/>
              </a:ext>
            </a:extLst>
          </p:cNvPr>
          <p:cNvPicPr>
            <a:picLocks noChangeAspect="1"/>
          </p:cNvPicPr>
          <p:nvPr/>
        </p:nvPicPr>
        <p:blipFill>
          <a:blip r:embed="rId2"/>
          <a:stretch>
            <a:fillRect/>
          </a:stretch>
        </p:blipFill>
        <p:spPr>
          <a:xfrm>
            <a:off x="16287508" y="5178829"/>
            <a:ext cx="6667500" cy="584342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4836F56-009F-4507-47B9-1AD7AB5E0E5A}"/>
              </a:ext>
            </a:extLst>
          </p:cNvPr>
          <p:cNvPicPr>
            <a:picLocks noChangeAspect="1"/>
          </p:cNvPicPr>
          <p:nvPr/>
        </p:nvPicPr>
        <p:blipFill>
          <a:blip r:embed="rId3"/>
          <a:stretch>
            <a:fillRect/>
          </a:stretch>
        </p:blipFill>
        <p:spPr>
          <a:xfrm>
            <a:off x="1218959" y="5259737"/>
            <a:ext cx="11791950" cy="6878637"/>
          </a:xfrm>
          <a:prstGeom prst="rect">
            <a:avLst/>
          </a:prstGeom>
        </p:spPr>
      </p:pic>
      <p:sp>
        <p:nvSpPr>
          <p:cNvPr id="6" name="TextBox 5">
            <a:extLst>
              <a:ext uri="{FF2B5EF4-FFF2-40B4-BE49-F238E27FC236}">
                <a16:creationId xmlns:a16="http://schemas.microsoft.com/office/drawing/2014/main" id="{250D91D7-7286-2783-613C-C0801F0506E1}"/>
              </a:ext>
            </a:extLst>
          </p:cNvPr>
          <p:cNvSpPr txBox="1"/>
          <p:nvPr/>
        </p:nvSpPr>
        <p:spPr>
          <a:xfrm>
            <a:off x="16735079" y="11389058"/>
            <a:ext cx="6219929" cy="2113079"/>
          </a:xfrm>
          <a:prstGeom prst="rect">
            <a:avLst/>
          </a:prstGeom>
          <a:noFill/>
        </p:spPr>
        <p:txBody>
          <a:bodyPr wrap="square" rtlCol="0">
            <a:spAutoFit/>
          </a:bodyPr>
          <a:lstStyle/>
          <a:p>
            <a:r>
              <a:rPr lang="en-US" altLang="zh-CN" sz="2800" dirty="0">
                <a:solidFill>
                  <a:srgbClr val="FF0000"/>
                </a:solidFill>
                <a:cs typeface="Times New Roman" panose="02020603050405020304" pitchFamily="18" charset="0"/>
              </a:rPr>
              <a:t>Error rate on a bit in  CMOS Device error rate is about 10</a:t>
            </a:r>
            <a:r>
              <a:rPr lang="en-US" altLang="zh-CN" sz="2800" baseline="30000" dirty="0">
                <a:solidFill>
                  <a:srgbClr val="FF0000"/>
                </a:solidFill>
                <a:cs typeface="Times New Roman" panose="02020603050405020304" pitchFamily="18" charset="0"/>
              </a:rPr>
              <a:t>-15</a:t>
            </a:r>
          </a:p>
          <a:p>
            <a:r>
              <a:rPr lang="en-US" altLang="zh-CN" sz="2800" dirty="0">
                <a:solidFill>
                  <a:srgbClr val="FF0000"/>
                </a:solidFill>
                <a:cs typeface="Times New Roman" panose="02020603050405020304" pitchFamily="18" charset="0"/>
              </a:rPr>
              <a:t>But error rate on a quantum bit reaches 10</a:t>
            </a:r>
            <a:r>
              <a:rPr lang="en-US" altLang="zh-CN" sz="2800" baseline="30000" dirty="0">
                <a:solidFill>
                  <a:srgbClr val="FF0000"/>
                </a:solidFill>
                <a:cs typeface="Times New Roman" panose="02020603050405020304" pitchFamily="18" charset="0"/>
              </a:rPr>
              <a:t>-4</a:t>
            </a:r>
            <a:r>
              <a:rPr lang="en-US" altLang="zh-CN" sz="2800" dirty="0">
                <a:solidFill>
                  <a:srgbClr val="FF0000"/>
                </a:solidFill>
                <a:cs typeface="Times New Roman" panose="02020603050405020304" pitchFamily="18" charset="0"/>
              </a:rPr>
              <a:t> to 10</a:t>
            </a:r>
            <a:r>
              <a:rPr lang="en-US" altLang="zh-CN" sz="2800" baseline="30000" dirty="0">
                <a:solidFill>
                  <a:srgbClr val="FF0000"/>
                </a:solidFill>
                <a:cs typeface="Times New Roman" panose="02020603050405020304" pitchFamily="18" charset="0"/>
              </a:rPr>
              <a:t>-2</a:t>
            </a:r>
          </a:p>
        </p:txBody>
      </p:sp>
    </p:spTree>
    <p:extLst>
      <p:ext uri="{BB962C8B-B14F-4D97-AF65-F5344CB8AC3E}">
        <p14:creationId xmlns:p14="http://schemas.microsoft.com/office/powerpoint/2010/main" val="22153538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Motivation and Challenges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dirty="0"/>
              <a:t>Gate level optimization generate high redundancy.</a:t>
            </a:r>
            <a:endParaRPr lang="zh-CN" altLang="en-US" sz="4000" dirty="0"/>
          </a:p>
          <a:p>
            <a:endParaRPr lang="en-US" dirty="0"/>
          </a:p>
        </p:txBody>
      </p:sp>
      <p:pic>
        <p:nvPicPr>
          <p:cNvPr id="6" name="Picture 5">
            <a:extLst>
              <a:ext uri="{FF2B5EF4-FFF2-40B4-BE49-F238E27FC236}">
                <a16:creationId xmlns:a16="http://schemas.microsoft.com/office/drawing/2014/main" id="{858D166C-127B-FC1B-CA3F-DEDEE1BE3E04}"/>
              </a:ext>
            </a:extLst>
          </p:cNvPr>
          <p:cNvPicPr>
            <a:picLocks noChangeAspect="1"/>
          </p:cNvPicPr>
          <p:nvPr/>
        </p:nvPicPr>
        <p:blipFill>
          <a:blip r:embed="rId3"/>
          <a:stretch>
            <a:fillRect/>
          </a:stretch>
        </p:blipFill>
        <p:spPr>
          <a:xfrm>
            <a:off x="4004878" y="3930794"/>
            <a:ext cx="16373043" cy="8526638"/>
          </a:xfrm>
          <a:prstGeom prst="rect">
            <a:avLst/>
          </a:prstGeom>
        </p:spPr>
      </p:pic>
    </p:spTree>
    <p:extLst>
      <p:ext uri="{BB962C8B-B14F-4D97-AF65-F5344CB8AC3E}">
        <p14:creationId xmlns:p14="http://schemas.microsoft.com/office/powerpoint/2010/main" val="87452109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Motivation and Challenges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QOC is limited to few qubits since it is computationally expensive.</a:t>
            </a:r>
          </a:p>
          <a:p>
            <a:r>
              <a:rPr lang="en-US" altLang="zh-CN" sz="4000" dirty="0"/>
              <a:t>Most works demonstrate QOC on quantum simulators, however, it is hard to be evaluated on NISQ machines.</a:t>
            </a:r>
            <a:endParaRPr lang="zh-CN" altLang="en-US" sz="4000" dirty="0"/>
          </a:p>
          <a:p>
            <a:endParaRPr lang="en-US" dirty="0"/>
          </a:p>
        </p:txBody>
      </p:sp>
      <p:pic>
        <p:nvPicPr>
          <p:cNvPr id="4" name="Picture 3">
            <a:extLst>
              <a:ext uri="{FF2B5EF4-FFF2-40B4-BE49-F238E27FC236}">
                <a16:creationId xmlns:a16="http://schemas.microsoft.com/office/drawing/2014/main" id="{7EAA76A9-7C62-8EB2-080F-1E81B0A5B755}"/>
              </a:ext>
            </a:extLst>
          </p:cNvPr>
          <p:cNvPicPr>
            <a:picLocks noChangeAspect="1"/>
          </p:cNvPicPr>
          <p:nvPr/>
        </p:nvPicPr>
        <p:blipFill>
          <a:blip r:embed="rId3"/>
          <a:stretch>
            <a:fillRect/>
          </a:stretch>
        </p:blipFill>
        <p:spPr>
          <a:xfrm>
            <a:off x="4140604" y="4826008"/>
            <a:ext cx="16102791" cy="7958852"/>
          </a:xfrm>
          <a:prstGeom prst="rect">
            <a:avLst/>
          </a:prstGeom>
        </p:spPr>
      </p:pic>
    </p:spTree>
    <p:extLst>
      <p:ext uri="{BB962C8B-B14F-4D97-AF65-F5344CB8AC3E}">
        <p14:creationId xmlns:p14="http://schemas.microsoft.com/office/powerpoint/2010/main" val="364849909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a:xfrm>
            <a:off x="1218959" y="13800"/>
            <a:ext cx="21944882" cy="2309066"/>
          </a:xfrm>
        </p:spPr>
        <p:txBody>
          <a:bodyPr/>
          <a:lstStyle/>
          <a:p>
            <a:r>
              <a:rPr lang="en-US" dirty="0"/>
              <a:t>A Large Gap between Powerful Quantum Algorithms and Current Devices</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Close the gap with </a:t>
            </a:r>
            <a:r>
              <a:rPr lang="en-US" b="1" dirty="0"/>
              <a:t>machine learning </a:t>
            </a:r>
            <a:r>
              <a:rPr lang="en-US" dirty="0"/>
              <a:t>and </a:t>
            </a:r>
            <a:r>
              <a:rPr lang="en-US" b="1" dirty="0"/>
              <a:t>hardware-aware algorithm design</a:t>
            </a:r>
          </a:p>
        </p:txBody>
      </p:sp>
      <p:pic>
        <p:nvPicPr>
          <p:cNvPr id="4" name="Picture 3">
            <a:extLst>
              <a:ext uri="{FF2B5EF4-FFF2-40B4-BE49-F238E27FC236}">
                <a16:creationId xmlns:a16="http://schemas.microsoft.com/office/drawing/2014/main" id="{49A86C38-CCA6-8FE9-72CB-0D2912962464}"/>
              </a:ext>
            </a:extLst>
          </p:cNvPr>
          <p:cNvPicPr>
            <a:picLocks noChangeAspect="1"/>
          </p:cNvPicPr>
          <p:nvPr/>
        </p:nvPicPr>
        <p:blipFill>
          <a:blip r:embed="rId3"/>
          <a:stretch>
            <a:fillRect/>
          </a:stretch>
        </p:blipFill>
        <p:spPr>
          <a:xfrm>
            <a:off x="4866898" y="3437649"/>
            <a:ext cx="14567155" cy="9430085"/>
          </a:xfrm>
          <a:prstGeom prst="rect">
            <a:avLst/>
          </a:prstGeom>
        </p:spPr>
      </p:pic>
      <p:sp>
        <p:nvSpPr>
          <p:cNvPr id="6" name="TextBox 5">
            <a:extLst>
              <a:ext uri="{FF2B5EF4-FFF2-40B4-BE49-F238E27FC236}">
                <a16:creationId xmlns:a16="http://schemas.microsoft.com/office/drawing/2014/main" id="{1832D090-4404-6406-B665-921FDC2E8A4D}"/>
              </a:ext>
            </a:extLst>
          </p:cNvPr>
          <p:cNvSpPr txBox="1"/>
          <p:nvPr/>
        </p:nvSpPr>
        <p:spPr>
          <a:xfrm>
            <a:off x="2709110" y="12780069"/>
            <a:ext cx="16724943" cy="494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Fred Chong, https://</a:t>
            </a:r>
            <a:r>
              <a:rPr lang="en-US" sz="2400" dirty="0" err="1"/>
              <a:t>indico.fnal.gov</a:t>
            </a:r>
            <a:r>
              <a:rPr lang="en-US" sz="2400" dirty="0"/>
              <a:t>/event/47147/attachments/138920/174186/Chong-JTFI-2021.pdf18.pdf</a:t>
            </a:r>
          </a:p>
        </p:txBody>
      </p:sp>
    </p:spTree>
    <p:extLst>
      <p:ext uri="{BB962C8B-B14F-4D97-AF65-F5344CB8AC3E}">
        <p14:creationId xmlns:p14="http://schemas.microsoft.com/office/powerpoint/2010/main" val="1488366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18CC413-B0A5-5757-6923-C9FDF94C7847}"/>
              </a:ext>
            </a:extLst>
          </p:cNvPr>
          <p:cNvSpPr>
            <a:spLocks noGrp="1"/>
          </p:cNvSpPr>
          <p:nvPr>
            <p:ph type="title"/>
          </p:nvPr>
        </p:nvSpPr>
        <p:spPr>
          <a:xfrm>
            <a:off x="1218959" y="13799"/>
            <a:ext cx="21944882" cy="2516521"/>
          </a:xfrm>
        </p:spPr>
        <p:txBody>
          <a:bodyPr/>
          <a:lstStyle/>
          <a:p>
            <a:r>
              <a:rPr lang="en-US" altLang="zh-CN" sz="6600" dirty="0"/>
              <a:t>Attempt on Quantum Neural Network</a:t>
            </a:r>
            <a:endParaRPr lang="en-US" dirty="0"/>
          </a:p>
        </p:txBody>
      </p:sp>
      <p:sp>
        <p:nvSpPr>
          <p:cNvPr id="23" name="Text Placeholder 2">
            <a:extLst>
              <a:ext uri="{FF2B5EF4-FFF2-40B4-BE49-F238E27FC236}">
                <a16:creationId xmlns:a16="http://schemas.microsoft.com/office/drawing/2014/main" id="{01985EA3-8C50-17B2-0294-0A66B2B52CBB}"/>
              </a:ext>
            </a:extLst>
          </p:cNvPr>
          <p:cNvSpPr>
            <a:spLocks noGrp="1"/>
          </p:cNvSpPr>
          <p:nvPr>
            <p:ph type="body" idx="1"/>
          </p:nvPr>
        </p:nvSpPr>
        <p:spPr>
          <a:xfrm>
            <a:off x="1218959" y="2540000"/>
            <a:ext cx="21944882" cy="7954920"/>
          </a:xfrm>
        </p:spPr>
        <p:txBody>
          <a:bodyPr/>
          <a:lstStyle/>
          <a:p>
            <a:r>
              <a:rPr lang="en-US" altLang="zh-CN" sz="4000" dirty="0"/>
              <a:t>Can we find an intermediate-level approach between the gate level operations and quantum optimal control?</a:t>
            </a:r>
          </a:p>
          <a:p>
            <a:r>
              <a:rPr lang="en-US" altLang="zh-CN" sz="4000" dirty="0"/>
              <a:t>Can we achieve benefits by doing so?</a:t>
            </a:r>
            <a:endParaRPr lang="zh-CN" altLang="en-US" sz="4000" dirty="0"/>
          </a:p>
          <a:p>
            <a:endParaRPr lang="en-US" dirty="0"/>
          </a:p>
        </p:txBody>
      </p:sp>
      <p:pic>
        <p:nvPicPr>
          <p:cNvPr id="24" name="Picture 23">
            <a:extLst>
              <a:ext uri="{FF2B5EF4-FFF2-40B4-BE49-F238E27FC236}">
                <a16:creationId xmlns:a16="http://schemas.microsoft.com/office/drawing/2014/main" id="{8CB79B33-C73F-292A-46F7-AE2E7F465B7E}"/>
              </a:ext>
            </a:extLst>
          </p:cNvPr>
          <p:cNvPicPr>
            <a:picLocks noChangeAspect="1"/>
          </p:cNvPicPr>
          <p:nvPr/>
        </p:nvPicPr>
        <p:blipFill>
          <a:blip r:embed="rId3"/>
          <a:stretch>
            <a:fillRect/>
          </a:stretch>
        </p:blipFill>
        <p:spPr>
          <a:xfrm>
            <a:off x="13213567" y="3943824"/>
            <a:ext cx="6288091" cy="3240909"/>
          </a:xfrm>
          <a:prstGeom prst="rect">
            <a:avLst/>
          </a:prstGeom>
        </p:spPr>
      </p:pic>
      <p:pic>
        <p:nvPicPr>
          <p:cNvPr id="25" name="Picture 24">
            <a:extLst>
              <a:ext uri="{FF2B5EF4-FFF2-40B4-BE49-F238E27FC236}">
                <a16:creationId xmlns:a16="http://schemas.microsoft.com/office/drawing/2014/main" id="{946DDE27-D1F0-BEA8-3515-5704E5C8F249}"/>
              </a:ext>
            </a:extLst>
          </p:cNvPr>
          <p:cNvPicPr>
            <a:picLocks noChangeAspect="1"/>
          </p:cNvPicPr>
          <p:nvPr/>
        </p:nvPicPr>
        <p:blipFill>
          <a:blip r:embed="rId4"/>
          <a:stretch>
            <a:fillRect/>
          </a:stretch>
        </p:blipFill>
        <p:spPr>
          <a:xfrm>
            <a:off x="3103625" y="5208930"/>
            <a:ext cx="8066810" cy="8326537"/>
          </a:xfrm>
          <a:prstGeom prst="rect">
            <a:avLst/>
          </a:prstGeom>
        </p:spPr>
      </p:pic>
      <p:grpSp>
        <p:nvGrpSpPr>
          <p:cNvPr id="26" name="Group 25">
            <a:extLst>
              <a:ext uri="{FF2B5EF4-FFF2-40B4-BE49-F238E27FC236}">
                <a16:creationId xmlns:a16="http://schemas.microsoft.com/office/drawing/2014/main" id="{EB47FE27-0682-1344-C099-43AC57E74D45}"/>
              </a:ext>
            </a:extLst>
          </p:cNvPr>
          <p:cNvGrpSpPr/>
          <p:nvPr/>
        </p:nvGrpSpPr>
        <p:grpSpPr>
          <a:xfrm>
            <a:off x="13213566" y="7613982"/>
            <a:ext cx="5938957" cy="5337247"/>
            <a:chOff x="4876800" y="1508637"/>
            <a:chExt cx="4526798" cy="5064605"/>
          </a:xfrm>
        </p:grpSpPr>
        <p:pic>
          <p:nvPicPr>
            <p:cNvPr id="27" name="Picture 26" descr="Shape, arrow&#10;&#10;Description automatically generated">
              <a:extLst>
                <a:ext uri="{FF2B5EF4-FFF2-40B4-BE49-F238E27FC236}">
                  <a16:creationId xmlns:a16="http://schemas.microsoft.com/office/drawing/2014/main" id="{D183EA6F-D58E-A99E-2411-90B09E85B00F}"/>
                </a:ext>
              </a:extLst>
            </p:cNvPr>
            <p:cNvPicPr>
              <a:picLocks noChangeAspect="1"/>
            </p:cNvPicPr>
            <p:nvPr/>
          </p:nvPicPr>
          <p:blipFill>
            <a:blip r:embed="rId5"/>
            <a:stretch>
              <a:fillRect/>
            </a:stretch>
          </p:blipFill>
          <p:spPr>
            <a:xfrm>
              <a:off x="4929680" y="1508637"/>
              <a:ext cx="4421038" cy="1143000"/>
            </a:xfrm>
            <a:prstGeom prst="rect">
              <a:avLst/>
            </a:prstGeom>
          </p:spPr>
        </p:pic>
        <p:pic>
          <p:nvPicPr>
            <p:cNvPr id="28" name="Picture 27" descr="Graphical user interface, application, PowerPoint&#10;&#10;Description automatically generated">
              <a:extLst>
                <a:ext uri="{FF2B5EF4-FFF2-40B4-BE49-F238E27FC236}">
                  <a16:creationId xmlns:a16="http://schemas.microsoft.com/office/drawing/2014/main" id="{5B383B7B-E80F-4950-4E49-95D18285C71F}"/>
                </a:ext>
              </a:extLst>
            </p:cNvPr>
            <p:cNvPicPr>
              <a:picLocks noChangeAspect="1"/>
            </p:cNvPicPr>
            <p:nvPr/>
          </p:nvPicPr>
          <p:blipFill>
            <a:blip r:embed="rId6"/>
            <a:stretch>
              <a:fillRect/>
            </a:stretch>
          </p:blipFill>
          <p:spPr>
            <a:xfrm>
              <a:off x="4876800" y="2900557"/>
              <a:ext cx="4526798" cy="3672685"/>
            </a:xfrm>
            <a:prstGeom prst="rect">
              <a:avLst/>
            </a:prstGeom>
          </p:spPr>
        </p:pic>
      </p:grpSp>
      <p:pic>
        <p:nvPicPr>
          <p:cNvPr id="29" name="Picture 28" descr="Diagram&#10;&#10;Description automatically generated with medium confidence">
            <a:extLst>
              <a:ext uri="{FF2B5EF4-FFF2-40B4-BE49-F238E27FC236}">
                <a16:creationId xmlns:a16="http://schemas.microsoft.com/office/drawing/2014/main" id="{67DD3525-B66C-9366-BA61-41A5024C4980}"/>
              </a:ext>
            </a:extLst>
          </p:cNvPr>
          <p:cNvPicPr>
            <a:picLocks noChangeAspect="1"/>
          </p:cNvPicPr>
          <p:nvPr/>
        </p:nvPicPr>
        <p:blipFill>
          <a:blip r:embed="rId7"/>
          <a:stretch>
            <a:fillRect/>
          </a:stretch>
        </p:blipFill>
        <p:spPr>
          <a:xfrm>
            <a:off x="3082134" y="4056610"/>
            <a:ext cx="10128414" cy="8796513"/>
          </a:xfrm>
          <a:prstGeom prst="rect">
            <a:avLst/>
          </a:prstGeom>
        </p:spPr>
      </p:pic>
    </p:spTree>
    <p:extLst>
      <p:ext uri="{BB962C8B-B14F-4D97-AF65-F5344CB8AC3E}">
        <p14:creationId xmlns:p14="http://schemas.microsoft.com/office/powerpoint/2010/main" val="413786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47654"/>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74233538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Enable a Novel Encoder on Pulse-level</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grpSp>
        <p:nvGrpSpPr>
          <p:cNvPr id="23" name="Group 22">
            <a:extLst>
              <a:ext uri="{FF2B5EF4-FFF2-40B4-BE49-F238E27FC236}">
                <a16:creationId xmlns:a16="http://schemas.microsoft.com/office/drawing/2014/main" id="{B332E19C-40ED-F08C-6F9C-C154E834FD4B}"/>
              </a:ext>
            </a:extLst>
          </p:cNvPr>
          <p:cNvGrpSpPr/>
          <p:nvPr/>
        </p:nvGrpSpPr>
        <p:grpSpPr>
          <a:xfrm>
            <a:off x="7739811" y="6251909"/>
            <a:ext cx="16368893" cy="10328626"/>
            <a:chOff x="4480402" y="3373575"/>
            <a:chExt cx="16368893" cy="10328626"/>
          </a:xfrm>
        </p:grpSpPr>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0402" y="3373575"/>
              <a:ext cx="16368893" cy="9206352"/>
            </a:xfrm>
            <a:prstGeom prst="rect">
              <a:avLst/>
            </a:prstGeom>
          </p:spPr>
        </p:pic>
        <p:sp>
          <p:nvSpPr>
            <p:cNvPr id="19" name="Rectangle 18">
              <a:extLst>
                <a:ext uri="{FF2B5EF4-FFF2-40B4-BE49-F238E27FC236}">
                  <a16:creationId xmlns:a16="http://schemas.microsoft.com/office/drawing/2014/main" id="{D33A3DBA-3693-4A73-ED59-6C4DFAC3B3B0}"/>
                </a:ext>
              </a:extLst>
            </p:cNvPr>
            <p:cNvSpPr/>
            <p:nvPr/>
          </p:nvSpPr>
          <p:spPr>
            <a:xfrm>
              <a:off x="13884049"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0" name="Rectangle 19">
              <a:extLst>
                <a:ext uri="{FF2B5EF4-FFF2-40B4-BE49-F238E27FC236}">
                  <a16:creationId xmlns:a16="http://schemas.microsoft.com/office/drawing/2014/main" id="{7AF4A440-65FE-B231-7422-3226C70296D0}"/>
                </a:ext>
              </a:extLst>
            </p:cNvPr>
            <p:cNvSpPr/>
            <p:nvPr/>
          </p:nvSpPr>
          <p:spPr>
            <a:xfrm>
              <a:off x="14284035"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1" name="Rectangle 20">
              <a:extLst>
                <a:ext uri="{FF2B5EF4-FFF2-40B4-BE49-F238E27FC236}">
                  <a16:creationId xmlns:a16="http://schemas.microsoft.com/office/drawing/2014/main" id="{E321548C-AC9F-116F-B00D-AEDFEFE0CCE6}"/>
                </a:ext>
              </a:extLst>
            </p:cNvPr>
            <p:cNvSpPr/>
            <p:nvPr/>
          </p:nvSpPr>
          <p:spPr>
            <a:xfrm>
              <a:off x="5626740"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2" name="Rectangle 21">
              <a:extLst>
                <a:ext uri="{FF2B5EF4-FFF2-40B4-BE49-F238E27FC236}">
                  <a16:creationId xmlns:a16="http://schemas.microsoft.com/office/drawing/2014/main" id="{F2A9FD0C-ECFE-C9FB-6573-098926D1E7AC}"/>
                </a:ext>
              </a:extLst>
            </p:cNvPr>
            <p:cNvSpPr/>
            <p:nvPr/>
          </p:nvSpPr>
          <p:spPr>
            <a:xfrm>
              <a:off x="10149351"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gr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Encode digital numbers to parameters on pulse.</a:t>
            </a:r>
          </a:p>
          <a:p>
            <a:r>
              <a:rPr lang="en-US" altLang="zh-CN" dirty="0"/>
              <a:t>Future perspective: If we can achieve efficient encoding on pulse level?</a:t>
            </a:r>
            <a:endParaRPr lang="zh-CN" altLang="en-US" sz="4000" dirty="0"/>
          </a:p>
          <a:p>
            <a:endParaRPr lang="en-US" dirty="0"/>
          </a:p>
        </p:txBody>
      </p:sp>
    </p:spTree>
    <p:extLst>
      <p:ext uri="{BB962C8B-B14F-4D97-AF65-F5344CB8AC3E}">
        <p14:creationId xmlns:p14="http://schemas.microsoft.com/office/powerpoint/2010/main" val="1325760721"/>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47654"/>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276813306"/>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416" y="5853517"/>
            <a:ext cx="16368893" cy="9206352"/>
          </a:xfrm>
          <a:prstGeom prst="rect">
            <a:avLst/>
          </a:prstGeom>
        </p:spPr>
      </p:pic>
      <p:sp>
        <p:nvSpPr>
          <p:cNvPr id="20" name="Rectangle 19">
            <a:extLst>
              <a:ext uri="{FF2B5EF4-FFF2-40B4-BE49-F238E27FC236}">
                <a16:creationId xmlns:a16="http://schemas.microsoft.com/office/drawing/2014/main" id="{7AF4A440-65FE-B231-7422-3226C70296D0}"/>
              </a:ext>
            </a:extLst>
          </p:cNvPr>
          <p:cNvSpPr/>
          <p:nvPr/>
        </p:nvSpPr>
        <p:spPr>
          <a:xfrm>
            <a:off x="13624403" y="1086211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1" name="Rectangle 20">
            <a:extLst>
              <a:ext uri="{FF2B5EF4-FFF2-40B4-BE49-F238E27FC236}">
                <a16:creationId xmlns:a16="http://schemas.microsoft.com/office/drawing/2014/main" id="{E321548C-AC9F-116F-B00D-AEDFEFE0CCE6}"/>
              </a:ext>
            </a:extLst>
          </p:cNvPr>
          <p:cNvSpPr/>
          <p:nvPr/>
        </p:nvSpPr>
        <p:spPr>
          <a:xfrm>
            <a:off x="5226754" y="11014342"/>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2" name="Rectangle 21">
            <a:extLst>
              <a:ext uri="{FF2B5EF4-FFF2-40B4-BE49-F238E27FC236}">
                <a16:creationId xmlns:a16="http://schemas.microsoft.com/office/drawing/2014/main" id="{F2A9FD0C-ECFE-C9FB-6573-098926D1E7AC}"/>
              </a:ext>
            </a:extLst>
          </p:cNvPr>
          <p:cNvSpPr/>
          <p:nvPr/>
        </p:nvSpPr>
        <p:spPr>
          <a:xfrm>
            <a:off x="9749365" y="11215282"/>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Tree>
    <p:extLst>
      <p:ext uri="{BB962C8B-B14F-4D97-AF65-F5344CB8AC3E}">
        <p14:creationId xmlns:p14="http://schemas.microsoft.com/office/powerpoint/2010/main" val="135882456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14" name="Rectangle 13">
            <a:extLst>
              <a:ext uri="{FF2B5EF4-FFF2-40B4-BE49-F238E27FC236}">
                <a16:creationId xmlns:a16="http://schemas.microsoft.com/office/drawing/2014/main" id="{5F6C7C71-34C0-BAF7-347C-801709547F85}"/>
              </a:ext>
            </a:extLst>
          </p:cNvPr>
          <p:cNvSpPr/>
          <p:nvPr/>
        </p:nvSpPr>
        <p:spPr>
          <a:xfrm>
            <a:off x="14131636" y="3373575"/>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5" name="Rectangle 14">
            <a:extLst>
              <a:ext uri="{FF2B5EF4-FFF2-40B4-BE49-F238E27FC236}">
                <a16:creationId xmlns:a16="http://schemas.microsoft.com/office/drawing/2014/main" id="{0BFE7C0F-FE92-DB50-6E20-775D6CA7B50D}"/>
              </a:ext>
            </a:extLst>
          </p:cNvPr>
          <p:cNvSpPr/>
          <p:nvPr/>
        </p:nvSpPr>
        <p:spPr>
          <a:xfrm>
            <a:off x="14531622" y="7858994"/>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6" name="Rectangle 15">
            <a:extLst>
              <a:ext uri="{FF2B5EF4-FFF2-40B4-BE49-F238E27FC236}">
                <a16:creationId xmlns:a16="http://schemas.microsoft.com/office/drawing/2014/main" id="{119AE05F-DDE9-1F6B-72D9-B8911DA3F46E}"/>
              </a:ext>
            </a:extLst>
          </p:cNvPr>
          <p:cNvSpPr/>
          <p:nvPr/>
        </p:nvSpPr>
        <p:spPr>
          <a:xfrm>
            <a:off x="5874327" y="853440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7" name="Rectangle 16">
            <a:extLst>
              <a:ext uri="{FF2B5EF4-FFF2-40B4-BE49-F238E27FC236}">
                <a16:creationId xmlns:a16="http://schemas.microsoft.com/office/drawing/2014/main" id="{96CF43B1-2C9D-0BE6-98E1-B758C7A8FD61}"/>
              </a:ext>
            </a:extLst>
          </p:cNvPr>
          <p:cNvSpPr/>
          <p:nvPr/>
        </p:nvSpPr>
        <p:spPr>
          <a:xfrm>
            <a:off x="10396938" y="8735340"/>
            <a:ext cx="6317673" cy="4966861"/>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pic>
        <p:nvPicPr>
          <p:cNvPr id="18" name="Picture 17" descr="Diagram&#10;&#10;Description automatically generated with medium confidence">
            <a:extLst>
              <a:ext uri="{FF2B5EF4-FFF2-40B4-BE49-F238E27FC236}">
                <a16:creationId xmlns:a16="http://schemas.microsoft.com/office/drawing/2014/main" id="{3DBA0603-D40B-9517-B3AE-BF285EA18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4366" y="4294909"/>
            <a:ext cx="16368893" cy="9206352"/>
          </a:xfrm>
          <a:prstGeom prst="rect">
            <a:avLst/>
          </a:prstGeom>
        </p:spPr>
      </p:pic>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Tree>
    <p:extLst>
      <p:ext uri="{BB962C8B-B14F-4D97-AF65-F5344CB8AC3E}">
        <p14:creationId xmlns:p14="http://schemas.microsoft.com/office/powerpoint/2010/main" val="11728201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B9595A3-D335-8B52-77A5-C7E30A77BD73}"/>
              </a:ext>
            </a:extLst>
          </p:cNvPr>
          <p:cNvSpPr txBox="1">
            <a:spLocks/>
          </p:cNvSpPr>
          <p:nvPr/>
        </p:nvSpPr>
        <p:spPr>
          <a:xfrm>
            <a:off x="1219559" y="13799"/>
            <a:ext cx="21944882" cy="2516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6600" dirty="0"/>
              <a:t>Intermediate Layer Pulse Learning</a:t>
            </a:r>
            <a:endParaRPr lang="en-US" dirty="0"/>
          </a:p>
        </p:txBody>
      </p:sp>
      <p:sp>
        <p:nvSpPr>
          <p:cNvPr id="24" name="Text Placeholder 2">
            <a:extLst>
              <a:ext uri="{FF2B5EF4-FFF2-40B4-BE49-F238E27FC236}">
                <a16:creationId xmlns:a16="http://schemas.microsoft.com/office/drawing/2014/main" id="{C276E260-BCBF-0062-9316-FD943C5A7B8F}"/>
              </a:ext>
            </a:extLst>
          </p:cNvPr>
          <p:cNvSpPr>
            <a:spLocks noGrp="1"/>
          </p:cNvSpPr>
          <p:nvPr>
            <p:ph type="body" idx="1"/>
          </p:nvPr>
        </p:nvSpPr>
        <p:spPr>
          <a:xfrm>
            <a:off x="1218959" y="2540000"/>
            <a:ext cx="21944882" cy="7954920"/>
          </a:xfrm>
        </p:spPr>
        <p:txBody>
          <a:bodyPr/>
          <a:lstStyle/>
          <a:p>
            <a:r>
              <a:rPr lang="en-US" altLang="zh-CN" sz="4000" dirty="0"/>
              <a:t>An intermediate level pulse learning </a:t>
            </a:r>
            <a:r>
              <a:rPr lang="en-US" altLang="zh-CN" dirty="0"/>
              <a:t>between quantum optimal control and gate optimization scheme with g</a:t>
            </a:r>
            <a:r>
              <a:rPr lang="en-US" altLang="zh-CN" sz="4000" dirty="0"/>
              <a:t>ood tradeoff between performance and training cost</a:t>
            </a:r>
          </a:p>
        </p:txBody>
      </p:sp>
      <p:sp>
        <p:nvSpPr>
          <p:cNvPr id="2" name="Rectangle 1">
            <a:extLst>
              <a:ext uri="{FF2B5EF4-FFF2-40B4-BE49-F238E27FC236}">
                <a16:creationId xmlns:a16="http://schemas.microsoft.com/office/drawing/2014/main" id="{80B573A7-1F33-EB9E-62C0-65FF7D32A0B1}"/>
              </a:ext>
            </a:extLst>
          </p:cNvPr>
          <p:cNvSpPr/>
          <p:nvPr/>
        </p:nvSpPr>
        <p:spPr>
          <a:xfrm>
            <a:off x="2272146" y="6301484"/>
            <a:ext cx="4488873" cy="1446548"/>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altLang="zh-CN" sz="4400" b="0" i="0" u="none" strike="noStrike" cap="none" spc="0" normalizeH="0" baseline="0" dirty="0">
                <a:ln>
                  <a:noFill/>
                </a:ln>
                <a:solidFill>
                  <a:srgbClr val="000000"/>
                </a:solidFill>
                <a:effectLst/>
                <a:uFillTx/>
                <a:latin typeface="+mn-lt"/>
                <a:ea typeface="+mn-ea"/>
                <a:cs typeface="+mn-cs"/>
                <a:sym typeface="Arial"/>
              </a:rPr>
              <a:t>Gate Level Optimization</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sp>
        <p:nvSpPr>
          <p:cNvPr id="3" name="TextBox 2">
            <a:extLst>
              <a:ext uri="{FF2B5EF4-FFF2-40B4-BE49-F238E27FC236}">
                <a16:creationId xmlns:a16="http://schemas.microsoft.com/office/drawing/2014/main" id="{CBE3DE1B-F619-997D-1B79-B834BD02F6B2}"/>
              </a:ext>
            </a:extLst>
          </p:cNvPr>
          <p:cNvSpPr txBox="1"/>
          <p:nvPr/>
        </p:nvSpPr>
        <p:spPr>
          <a:xfrm>
            <a:off x="1607307" y="8402117"/>
            <a:ext cx="58185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rgbClr val="0070C0"/>
                </a:solidFill>
                <a:effectLst/>
                <a:uFillTx/>
                <a:latin typeface="+mn-lt"/>
                <a:ea typeface="+mn-ea"/>
                <a:cs typeface="+mn-cs"/>
                <a:sym typeface="Arial"/>
              </a:rPr>
              <a:t>Lowest Training Cost</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4" name="TextBox 3">
            <a:extLst>
              <a:ext uri="{FF2B5EF4-FFF2-40B4-BE49-F238E27FC236}">
                <a16:creationId xmlns:a16="http://schemas.microsoft.com/office/drawing/2014/main" id="{015E1024-C658-E8EC-034C-9B7D76EEA216}"/>
              </a:ext>
            </a:extLst>
          </p:cNvPr>
          <p:cNvSpPr txBox="1"/>
          <p:nvPr/>
        </p:nvSpPr>
        <p:spPr>
          <a:xfrm>
            <a:off x="1995055" y="9659750"/>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chemeClr val="accent5">
                    <a:lumMod val="75000"/>
                  </a:schemeClr>
                </a:solidFill>
                <a:effectLst/>
                <a:uFillTx/>
                <a:latin typeface="+mn-lt"/>
                <a:ea typeface="+mn-ea"/>
                <a:cs typeface="+mn-cs"/>
                <a:sym typeface="Arial"/>
              </a:rPr>
              <a:t>Highest Latency</a:t>
            </a:r>
            <a:endParaRPr kumimoji="0" lang="zh-CN" altLang="en-US" sz="4000" b="1" i="0" u="none" strike="noStrike" cap="none" spc="0" normalizeH="0" baseline="0" dirty="0">
              <a:ln>
                <a:noFill/>
              </a:ln>
              <a:solidFill>
                <a:schemeClr val="accent5">
                  <a:lumMod val="75000"/>
                </a:schemeClr>
              </a:solidFill>
              <a:effectLst/>
              <a:uFillTx/>
              <a:latin typeface="+mn-lt"/>
              <a:ea typeface="+mn-ea"/>
              <a:cs typeface="+mn-cs"/>
              <a:sym typeface="Arial"/>
            </a:endParaRPr>
          </a:p>
        </p:txBody>
      </p:sp>
      <p:sp>
        <p:nvSpPr>
          <p:cNvPr id="6" name="Rectangle 5">
            <a:extLst>
              <a:ext uri="{FF2B5EF4-FFF2-40B4-BE49-F238E27FC236}">
                <a16:creationId xmlns:a16="http://schemas.microsoft.com/office/drawing/2014/main" id="{F6D94283-3AFC-55CD-83CD-9F277CAD884A}"/>
              </a:ext>
            </a:extLst>
          </p:cNvPr>
          <p:cNvSpPr/>
          <p:nvPr/>
        </p:nvSpPr>
        <p:spPr>
          <a:xfrm>
            <a:off x="17470579" y="6273775"/>
            <a:ext cx="4488873" cy="1446548"/>
          </a:xfrm>
          <a:prstGeom prst="rect">
            <a:avLst/>
          </a:prstGeom>
          <a:solidFill>
            <a:schemeClr val="tx2">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altLang="zh-CN" sz="4400" b="0" dirty="0"/>
              <a:t>Pulse</a:t>
            </a:r>
            <a:r>
              <a:rPr kumimoji="0" lang="en-US" altLang="zh-CN" sz="4400" b="0" i="0" u="none" strike="noStrike" cap="none" spc="0" normalizeH="0" baseline="0" dirty="0">
                <a:ln>
                  <a:noFill/>
                </a:ln>
                <a:solidFill>
                  <a:srgbClr val="000000"/>
                </a:solidFill>
                <a:effectLst/>
                <a:uFillTx/>
                <a:latin typeface="+mn-lt"/>
                <a:ea typeface="+mn-ea"/>
                <a:cs typeface="+mn-cs"/>
                <a:sym typeface="Arial"/>
              </a:rPr>
              <a:t> </a:t>
            </a:r>
            <a:r>
              <a:rPr lang="en-US" altLang="zh-CN" sz="4400" b="0" dirty="0"/>
              <a:t>Optimal Control</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sp>
        <p:nvSpPr>
          <p:cNvPr id="7" name="TextBox 6">
            <a:extLst>
              <a:ext uri="{FF2B5EF4-FFF2-40B4-BE49-F238E27FC236}">
                <a16:creationId xmlns:a16="http://schemas.microsoft.com/office/drawing/2014/main" id="{6C451787-778E-F52E-56A9-C4F1C366F801}"/>
              </a:ext>
            </a:extLst>
          </p:cNvPr>
          <p:cNvSpPr txBox="1"/>
          <p:nvPr/>
        </p:nvSpPr>
        <p:spPr>
          <a:xfrm>
            <a:off x="16812487" y="9632040"/>
            <a:ext cx="580505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chemeClr val="accent5">
                    <a:lumMod val="75000"/>
                  </a:schemeClr>
                </a:solidFill>
                <a:effectLst/>
                <a:uFillTx/>
                <a:latin typeface="+mn-lt"/>
                <a:ea typeface="+mn-ea"/>
                <a:cs typeface="+mn-cs"/>
                <a:sym typeface="Arial"/>
              </a:rPr>
              <a:t>Highest Training Cost</a:t>
            </a:r>
            <a:endParaRPr kumimoji="0" lang="zh-CN" altLang="en-US" sz="4000" b="1" i="0" u="none" strike="noStrike" cap="none" spc="0" normalizeH="0" baseline="0" dirty="0">
              <a:ln>
                <a:noFill/>
              </a:ln>
              <a:solidFill>
                <a:schemeClr val="accent5">
                  <a:lumMod val="75000"/>
                </a:schemeClr>
              </a:solidFill>
              <a:effectLst/>
              <a:uFillTx/>
              <a:latin typeface="+mn-lt"/>
              <a:ea typeface="+mn-ea"/>
              <a:cs typeface="+mn-cs"/>
              <a:sym typeface="Arial"/>
            </a:endParaRPr>
          </a:p>
        </p:txBody>
      </p:sp>
      <p:sp>
        <p:nvSpPr>
          <p:cNvPr id="8" name="TextBox 7">
            <a:extLst>
              <a:ext uri="{FF2B5EF4-FFF2-40B4-BE49-F238E27FC236}">
                <a16:creationId xmlns:a16="http://schemas.microsoft.com/office/drawing/2014/main" id="{1D8F9411-358E-84D6-6FF5-0316E2CC4283}"/>
              </a:ext>
            </a:extLst>
          </p:cNvPr>
          <p:cNvSpPr txBox="1"/>
          <p:nvPr/>
        </p:nvSpPr>
        <p:spPr>
          <a:xfrm>
            <a:off x="17193488" y="8357422"/>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altLang="zh-CN" dirty="0">
                <a:solidFill>
                  <a:srgbClr val="0070C0"/>
                </a:solidFill>
              </a:rPr>
              <a:t>Lowest</a:t>
            </a:r>
            <a:r>
              <a:rPr kumimoji="0" lang="en-US" altLang="zh-CN" sz="4000" b="1" i="0" u="none" strike="noStrike" cap="none" spc="0" normalizeH="0" baseline="0" dirty="0">
                <a:ln>
                  <a:noFill/>
                </a:ln>
                <a:solidFill>
                  <a:srgbClr val="0070C0"/>
                </a:solidFill>
                <a:effectLst/>
                <a:uFillTx/>
                <a:latin typeface="+mn-lt"/>
                <a:ea typeface="+mn-ea"/>
                <a:cs typeface="+mn-cs"/>
                <a:sym typeface="Arial"/>
              </a:rPr>
              <a:t> Latency</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10" name="Rectangle 9">
            <a:extLst>
              <a:ext uri="{FF2B5EF4-FFF2-40B4-BE49-F238E27FC236}">
                <a16:creationId xmlns:a16="http://schemas.microsoft.com/office/drawing/2014/main" id="{0827EFEF-C30F-AD76-80F0-06E68E4D9C01}"/>
              </a:ext>
            </a:extLst>
          </p:cNvPr>
          <p:cNvSpPr/>
          <p:nvPr/>
        </p:nvSpPr>
        <p:spPr>
          <a:xfrm>
            <a:off x="9282545" y="6321162"/>
            <a:ext cx="5153291" cy="1446548"/>
          </a:xfrm>
          <a:prstGeom prst="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lang="en-US" altLang="zh-CN" sz="4400" b="0" dirty="0"/>
              <a:t>Intermediate</a:t>
            </a:r>
            <a:r>
              <a:rPr kumimoji="0" lang="en-US" altLang="zh-CN" sz="4400" b="0" i="0" u="none" strike="noStrike" cap="none" spc="0" normalizeH="0" baseline="0" dirty="0">
                <a:ln>
                  <a:noFill/>
                </a:ln>
                <a:solidFill>
                  <a:srgbClr val="000000"/>
                </a:solidFill>
                <a:effectLst/>
                <a:uFillTx/>
                <a:latin typeface="+mn-lt"/>
                <a:ea typeface="+mn-ea"/>
                <a:cs typeface="+mn-cs"/>
                <a:sym typeface="Arial"/>
              </a:rPr>
              <a:t> Level Pulse Learning</a:t>
            </a:r>
            <a:endParaRPr kumimoji="0" lang="zh-CN" altLang="en-US" sz="4400" b="0" i="0" u="none" strike="noStrike" cap="none" spc="0" normalizeH="0" baseline="0" dirty="0">
              <a:ln>
                <a:noFill/>
              </a:ln>
              <a:solidFill>
                <a:srgbClr val="000000"/>
              </a:solidFill>
              <a:effectLst/>
              <a:uFillTx/>
              <a:latin typeface="+mn-lt"/>
              <a:ea typeface="+mn-ea"/>
              <a:cs typeface="+mn-cs"/>
              <a:sym typeface="Arial"/>
            </a:endParaRPr>
          </a:p>
        </p:txBody>
      </p:sp>
      <p:cxnSp>
        <p:nvCxnSpPr>
          <p:cNvPr id="13" name="Straight Arrow Connector 12">
            <a:extLst>
              <a:ext uri="{FF2B5EF4-FFF2-40B4-BE49-F238E27FC236}">
                <a16:creationId xmlns:a16="http://schemas.microsoft.com/office/drawing/2014/main" id="{3D202DAF-BE9C-44DC-4938-D58F211D1F18}"/>
              </a:ext>
            </a:extLst>
          </p:cNvPr>
          <p:cNvCxnSpPr/>
          <p:nvPr/>
        </p:nvCxnSpPr>
        <p:spPr>
          <a:xfrm>
            <a:off x="7038109" y="6968836"/>
            <a:ext cx="1939636" cy="0"/>
          </a:xfrm>
          <a:prstGeom prst="straightConnector1">
            <a:avLst/>
          </a:prstGeom>
          <a:noFill/>
          <a:ln w="444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Straight Arrow Connector 18">
            <a:extLst>
              <a:ext uri="{FF2B5EF4-FFF2-40B4-BE49-F238E27FC236}">
                <a16:creationId xmlns:a16="http://schemas.microsoft.com/office/drawing/2014/main" id="{52F1C816-3E09-5798-0665-0116F85B5720}"/>
              </a:ext>
            </a:extLst>
          </p:cNvPr>
          <p:cNvCxnSpPr>
            <a:cxnSpLocks/>
          </p:cNvCxnSpPr>
          <p:nvPr/>
        </p:nvCxnSpPr>
        <p:spPr>
          <a:xfrm flipH="1">
            <a:off x="14851472" y="6968836"/>
            <a:ext cx="2099560" cy="0"/>
          </a:xfrm>
          <a:prstGeom prst="straightConnector1">
            <a:avLst/>
          </a:prstGeom>
          <a:noFill/>
          <a:ln w="44450" cap="flat">
            <a:solidFill>
              <a:schemeClr val="tx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a:extLst>
              <a:ext uri="{FF2B5EF4-FFF2-40B4-BE49-F238E27FC236}">
                <a16:creationId xmlns:a16="http://schemas.microsoft.com/office/drawing/2014/main" id="{4D827065-CB11-7BCA-DE9A-3DE97D835A4E}"/>
              </a:ext>
            </a:extLst>
          </p:cNvPr>
          <p:cNvSpPr txBox="1"/>
          <p:nvPr/>
        </p:nvSpPr>
        <p:spPr>
          <a:xfrm>
            <a:off x="9254416" y="8402116"/>
            <a:ext cx="58185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altLang="zh-CN" sz="4000" b="1" i="0" u="none" strike="noStrike" cap="none" spc="0" normalizeH="0" baseline="0" dirty="0">
                <a:ln>
                  <a:noFill/>
                </a:ln>
                <a:solidFill>
                  <a:srgbClr val="0070C0"/>
                </a:solidFill>
                <a:effectLst/>
                <a:uFillTx/>
                <a:latin typeface="+mn-lt"/>
                <a:ea typeface="+mn-ea"/>
                <a:cs typeface="+mn-cs"/>
                <a:sym typeface="Arial"/>
              </a:rPr>
              <a:t>Low Training Cost</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
        <p:nvSpPr>
          <p:cNvPr id="27" name="TextBox 26">
            <a:extLst>
              <a:ext uri="{FF2B5EF4-FFF2-40B4-BE49-F238E27FC236}">
                <a16:creationId xmlns:a16="http://schemas.microsoft.com/office/drawing/2014/main" id="{36D3CC03-D670-1F29-D971-A591B57F8E2E}"/>
              </a:ext>
            </a:extLst>
          </p:cNvPr>
          <p:cNvSpPr txBox="1"/>
          <p:nvPr/>
        </p:nvSpPr>
        <p:spPr>
          <a:xfrm>
            <a:off x="9642164" y="9659749"/>
            <a:ext cx="504305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altLang="zh-CN" dirty="0">
                <a:solidFill>
                  <a:srgbClr val="0070C0"/>
                </a:solidFill>
              </a:rPr>
              <a:t>Low</a:t>
            </a:r>
            <a:r>
              <a:rPr kumimoji="0" lang="en-US" altLang="zh-CN" sz="4000" b="1" i="0" u="none" strike="noStrike" cap="none" spc="0" normalizeH="0" baseline="0" dirty="0">
                <a:ln>
                  <a:noFill/>
                </a:ln>
                <a:solidFill>
                  <a:srgbClr val="0070C0"/>
                </a:solidFill>
                <a:effectLst/>
                <a:uFillTx/>
                <a:latin typeface="+mn-lt"/>
                <a:ea typeface="+mn-ea"/>
                <a:cs typeface="+mn-cs"/>
                <a:sym typeface="Arial"/>
              </a:rPr>
              <a:t> Latency</a:t>
            </a:r>
            <a:endParaRPr kumimoji="0" lang="zh-CN" altLang="en-US" sz="4000" b="1" i="0" u="none" strike="noStrike" cap="none" spc="0" normalizeH="0" baseline="0" dirty="0">
              <a:ln>
                <a:noFill/>
              </a:ln>
              <a:solidFill>
                <a:srgbClr val="0070C0"/>
              </a:solidFill>
              <a:effectLst/>
              <a:uFillTx/>
              <a:latin typeface="+mn-lt"/>
              <a:ea typeface="+mn-ea"/>
              <a:cs typeface="+mn-cs"/>
              <a:sym typeface="Arial"/>
            </a:endParaRPr>
          </a:p>
        </p:txBody>
      </p:sp>
    </p:spTree>
    <p:extLst>
      <p:ext uri="{BB962C8B-B14F-4D97-AF65-F5344CB8AC3E}">
        <p14:creationId xmlns:p14="http://schemas.microsoft.com/office/powerpoint/2010/main" val="324532263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FDDE0-B645-E02E-3AA1-17EC78594F58}"/>
              </a:ext>
            </a:extLst>
          </p:cNvPr>
          <p:cNvSpPr>
            <a:spLocks noGrp="1"/>
          </p:cNvSpPr>
          <p:nvPr>
            <p:ph type="title"/>
          </p:nvPr>
        </p:nvSpPr>
        <p:spPr/>
        <p:txBody>
          <a:bodyPr/>
          <a:lstStyle/>
          <a:p>
            <a:r>
              <a:rPr lang="en-US" altLang="zh-CN" dirty="0"/>
              <a:t>Methodology</a:t>
            </a:r>
            <a:endParaRPr lang="zh-CN" altLang="en-US" dirty="0"/>
          </a:p>
        </p:txBody>
      </p:sp>
      <p:sp>
        <p:nvSpPr>
          <p:cNvPr id="4" name="Rectangle: Rounded Corners 3" descr="1. ">
            <a:extLst>
              <a:ext uri="{FF2B5EF4-FFF2-40B4-BE49-F238E27FC236}">
                <a16:creationId xmlns:a16="http://schemas.microsoft.com/office/drawing/2014/main" id="{16800AC3-D8D3-883C-A8C7-8E13928DB9C1}"/>
              </a:ext>
            </a:extLst>
          </p:cNvPr>
          <p:cNvSpPr/>
          <p:nvPr/>
        </p:nvSpPr>
        <p:spPr>
          <a:xfrm>
            <a:off x="4461164" y="3103769"/>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1. Enable a </a:t>
            </a:r>
            <a:r>
              <a:rPr lang="en-US" altLang="zh-CN" sz="4800" b="0" dirty="0"/>
              <a:t>N</a:t>
            </a:r>
            <a:r>
              <a:rPr kumimoji="0" lang="en-US" altLang="zh-CN" sz="4800" b="0" i="0" u="none" strike="noStrike" cap="none" spc="0" normalizeH="0" baseline="0" dirty="0">
                <a:ln>
                  <a:noFill/>
                </a:ln>
                <a:solidFill>
                  <a:srgbClr val="000000"/>
                </a:solidFill>
                <a:effectLst/>
                <a:uFillTx/>
                <a:latin typeface="+mn-lt"/>
                <a:ea typeface="+mn-ea"/>
                <a:cs typeface="+mn-cs"/>
                <a:sym typeface="Arial"/>
              </a:rPr>
              <a:t>ovel Encoder on Pulse-level</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5" name="Rectangle: Rounded Corners 4" descr="1. ">
            <a:extLst>
              <a:ext uri="{FF2B5EF4-FFF2-40B4-BE49-F238E27FC236}">
                <a16:creationId xmlns:a16="http://schemas.microsoft.com/office/drawing/2014/main" id="{A566D133-CCED-D796-68BB-7FB990DC61C7}"/>
              </a:ext>
            </a:extLst>
          </p:cNvPr>
          <p:cNvSpPr/>
          <p:nvPr/>
        </p:nvSpPr>
        <p:spPr>
          <a:xfrm>
            <a:off x="4461164" y="5029551"/>
            <a:ext cx="14685818" cy="919398"/>
          </a:xfrm>
          <a:prstGeom prst="roundRect">
            <a:avLst/>
          </a:prstGeom>
          <a:solidFill>
            <a:schemeClr val="accent3">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sz="4800" b="0" dirty="0"/>
              <a:t>2</a:t>
            </a:r>
            <a:r>
              <a:rPr kumimoji="0" lang="en-US" altLang="zh-CN" sz="4800" b="0" i="0" u="none" strike="noStrike" cap="none" spc="0" normalizeH="0" baseline="0" dirty="0">
                <a:ln>
                  <a:noFill/>
                </a:ln>
                <a:solidFill>
                  <a:srgbClr val="000000"/>
                </a:solidFill>
                <a:effectLst/>
                <a:uFillTx/>
                <a:latin typeface="+mn-lt"/>
                <a:ea typeface="+mn-ea"/>
                <a:cs typeface="+mn-cs"/>
                <a:sym typeface="Arial"/>
              </a:rPr>
              <a:t>. </a:t>
            </a:r>
            <a:r>
              <a:rPr lang="en-US" altLang="zh-CN" sz="4800" b="0" dirty="0"/>
              <a:t>Intermediate Layer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
        <p:nvSpPr>
          <p:cNvPr id="6" name="Rectangle: Rounded Corners 5" descr="1. ">
            <a:extLst>
              <a:ext uri="{FF2B5EF4-FFF2-40B4-BE49-F238E27FC236}">
                <a16:creationId xmlns:a16="http://schemas.microsoft.com/office/drawing/2014/main" id="{F5186A70-C8D9-6CFD-33B2-FCCF41389547}"/>
              </a:ext>
            </a:extLst>
          </p:cNvPr>
          <p:cNvSpPr/>
          <p:nvPr/>
        </p:nvSpPr>
        <p:spPr>
          <a:xfrm>
            <a:off x="4461164" y="6858000"/>
            <a:ext cx="14685818" cy="919398"/>
          </a:xfrm>
          <a:prstGeom prst="roundRect">
            <a:avLst/>
          </a:prstGeom>
          <a:solidFill>
            <a:schemeClr val="accent4">
              <a:lumMod val="40000"/>
              <a:lumOff val="60000"/>
            </a:schemeClr>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4800" b="0" i="0" u="none" strike="noStrike" cap="none" spc="0" normalizeH="0" baseline="0" dirty="0">
                <a:ln>
                  <a:noFill/>
                </a:ln>
                <a:solidFill>
                  <a:srgbClr val="000000"/>
                </a:solidFill>
                <a:effectLst/>
                <a:uFillTx/>
                <a:latin typeface="+mn-lt"/>
                <a:ea typeface="+mn-ea"/>
                <a:cs typeface="+mn-cs"/>
                <a:sym typeface="Arial"/>
              </a:rPr>
              <a:t>3. Noise</a:t>
            </a:r>
            <a:r>
              <a:rPr lang="en-US" altLang="zh-CN" sz="4800" b="0" dirty="0"/>
              <a:t>-Robustness Pulse Learning</a:t>
            </a:r>
            <a:endParaRPr kumimoji="0" lang="zh-CN" altLang="en-US" sz="4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14926127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Optimization Framework</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endParaRPr lang="en-US"/>
          </a:p>
        </p:txBody>
      </p:sp>
      <p:pic>
        <p:nvPicPr>
          <p:cNvPr id="4" name="Picture 3" descr="Diagram&#10;&#10;Description automatically generated with medium confidence">
            <a:extLst>
              <a:ext uri="{FF2B5EF4-FFF2-40B4-BE49-F238E27FC236}">
                <a16:creationId xmlns:a16="http://schemas.microsoft.com/office/drawing/2014/main" id="{53591423-4F57-A5BD-104B-F08D2105473D}"/>
              </a:ext>
            </a:extLst>
          </p:cNvPr>
          <p:cNvPicPr>
            <a:picLocks noChangeAspect="1"/>
          </p:cNvPicPr>
          <p:nvPr/>
        </p:nvPicPr>
        <p:blipFill>
          <a:blip r:embed="rId2"/>
          <a:stretch>
            <a:fillRect/>
          </a:stretch>
        </p:blipFill>
        <p:spPr>
          <a:xfrm>
            <a:off x="14403238" y="2076067"/>
            <a:ext cx="8323412" cy="11460841"/>
          </a:xfrm>
          <a:prstGeom prst="rect">
            <a:avLst/>
          </a:prstGeom>
        </p:spPr>
      </p:pic>
      <p:pic>
        <p:nvPicPr>
          <p:cNvPr id="5" name="Picture 4">
            <a:extLst>
              <a:ext uri="{FF2B5EF4-FFF2-40B4-BE49-F238E27FC236}">
                <a16:creationId xmlns:a16="http://schemas.microsoft.com/office/drawing/2014/main" id="{E7E522A0-EB8A-C42F-EED9-C4838D1517DF}"/>
              </a:ext>
            </a:extLst>
          </p:cNvPr>
          <p:cNvPicPr>
            <a:picLocks noChangeAspect="1"/>
          </p:cNvPicPr>
          <p:nvPr/>
        </p:nvPicPr>
        <p:blipFill>
          <a:blip r:embed="rId3"/>
          <a:stretch>
            <a:fillRect/>
          </a:stretch>
        </p:blipFill>
        <p:spPr>
          <a:xfrm>
            <a:off x="1295400" y="2076067"/>
            <a:ext cx="10331598" cy="8684300"/>
          </a:xfrm>
          <a:prstGeom prst="rect">
            <a:avLst/>
          </a:prstGeom>
        </p:spPr>
      </p:pic>
    </p:spTree>
    <p:extLst>
      <p:ext uri="{BB962C8B-B14F-4D97-AF65-F5344CB8AC3E}">
        <p14:creationId xmlns:p14="http://schemas.microsoft.com/office/powerpoint/2010/main" val="89585556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1F6C0E25-7A16-A273-3126-E3619CECFF53}"/>
              </a:ext>
            </a:extLst>
          </p:cNvPr>
          <p:cNvSpPr>
            <a:spLocks noGrp="1"/>
          </p:cNvSpPr>
          <p:nvPr>
            <p:ph type="title"/>
          </p:nvPr>
        </p:nvSpPr>
        <p:spPr>
          <a:xfrm>
            <a:off x="1218959" y="13799"/>
            <a:ext cx="21944882" cy="2516521"/>
          </a:xfrm>
        </p:spPr>
        <p:txBody>
          <a:bodyPr/>
          <a:lstStyle/>
          <a:p>
            <a:r>
              <a:rPr lang="en-US" dirty="0"/>
              <a:t>Pulse based is better than Gate based</a:t>
            </a:r>
          </a:p>
        </p:txBody>
      </p:sp>
      <p:sp>
        <p:nvSpPr>
          <p:cNvPr id="21" name="Text Placeholder 2">
            <a:extLst>
              <a:ext uri="{FF2B5EF4-FFF2-40B4-BE49-F238E27FC236}">
                <a16:creationId xmlns:a16="http://schemas.microsoft.com/office/drawing/2014/main" id="{52D94E16-43ED-F6CB-57D2-B224137EF1A7}"/>
              </a:ext>
            </a:extLst>
          </p:cNvPr>
          <p:cNvSpPr>
            <a:spLocks noGrp="1"/>
          </p:cNvSpPr>
          <p:nvPr>
            <p:ph type="body" idx="1"/>
          </p:nvPr>
        </p:nvSpPr>
        <p:spPr>
          <a:xfrm>
            <a:off x="1218959" y="2523086"/>
            <a:ext cx="21944882" cy="7954920"/>
          </a:xfrm>
        </p:spPr>
        <p:txBody>
          <a:bodyPr/>
          <a:lstStyle/>
          <a:p>
            <a:r>
              <a:rPr lang="en-US" dirty="0"/>
              <a:t>Pulse based method has higher accuracy than gate based with same depth/latency.</a:t>
            </a:r>
          </a:p>
        </p:txBody>
      </p:sp>
      <p:graphicFrame>
        <p:nvGraphicFramePr>
          <p:cNvPr id="24" name="Table 8">
            <a:extLst>
              <a:ext uri="{FF2B5EF4-FFF2-40B4-BE49-F238E27FC236}">
                <a16:creationId xmlns:a16="http://schemas.microsoft.com/office/drawing/2014/main" id="{A26DAE0C-AD68-76E6-2F0B-6161D626A210}"/>
              </a:ext>
            </a:extLst>
          </p:cNvPr>
          <p:cNvGraphicFramePr>
            <a:graphicFrameLocks noGrp="1"/>
          </p:cNvGraphicFramePr>
          <p:nvPr>
            <p:extLst>
              <p:ext uri="{D42A27DB-BD31-4B8C-83A1-F6EECF244321}">
                <p14:modId xmlns:p14="http://schemas.microsoft.com/office/powerpoint/2010/main" val="1654744480"/>
              </p:ext>
            </p:extLst>
          </p:nvPr>
        </p:nvGraphicFramePr>
        <p:xfrm>
          <a:off x="2643770" y="6043886"/>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0.62</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1" dirty="0"/>
                        <a:t>Pulse Based</a:t>
                      </a:r>
                      <a:endParaRPr lang="zh-CN" altLang="en-US" sz="3900" b="1" dirty="0"/>
                    </a:p>
                  </a:txBody>
                  <a:tcPr marL="110381" marR="110381" marT="55190" marB="55190"/>
                </a:tc>
                <a:tc>
                  <a:txBody>
                    <a:bodyPr/>
                    <a:lstStyle/>
                    <a:p>
                      <a:r>
                        <a:rPr lang="en-US" altLang="zh-CN" sz="3900" b="1" dirty="0"/>
                        <a:t>9</a:t>
                      </a:r>
                      <a:endParaRPr lang="zh-CN" altLang="en-US" sz="3900" b="1" dirty="0"/>
                    </a:p>
                  </a:txBody>
                  <a:tcPr marL="110381" marR="110381" marT="55190" marB="55190"/>
                </a:tc>
                <a:tc>
                  <a:txBody>
                    <a:bodyPr/>
                    <a:lstStyle/>
                    <a:p>
                      <a:r>
                        <a:rPr lang="en-US" altLang="zh-CN" sz="3900" b="1" dirty="0"/>
                        <a:t>0.71</a:t>
                      </a:r>
                      <a:endParaRPr lang="zh-CN" altLang="en-US" sz="3900" b="1"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0.68</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spTree>
    <p:extLst>
      <p:ext uri="{BB962C8B-B14F-4D97-AF65-F5344CB8AC3E}">
        <p14:creationId xmlns:p14="http://schemas.microsoft.com/office/powerpoint/2010/main" val="36429489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Good Infrastructure is Critical</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a:xfrm>
            <a:off x="1218959" y="2540000"/>
            <a:ext cx="21944882" cy="9427882"/>
          </a:xfrm>
        </p:spPr>
        <p:txBody>
          <a:bodyPr/>
          <a:lstStyle/>
          <a:p>
            <a:r>
              <a:rPr lang="en-US" dirty="0"/>
              <a:t>To enable ML-assisted hardware-aware quantum algorithm design</a:t>
            </a:r>
          </a:p>
          <a:p>
            <a:r>
              <a:rPr lang="en-US" dirty="0"/>
              <a:t>Need a simulation framework on classical computer</a:t>
            </a:r>
          </a:p>
          <a:p>
            <a:pPr lvl="1"/>
            <a:r>
              <a:rPr lang="en-US" dirty="0"/>
              <a:t>Fast speed</a:t>
            </a:r>
          </a:p>
          <a:p>
            <a:pPr lvl="1"/>
            <a:r>
              <a:rPr lang="en-US" dirty="0"/>
              <a:t>Convenience: </a:t>
            </a:r>
            <a:r>
              <a:rPr lang="en-US" dirty="0" err="1"/>
              <a:t>PyTorch</a:t>
            </a:r>
            <a:r>
              <a:rPr lang="en-US" dirty="0"/>
              <a:t> native</a:t>
            </a:r>
          </a:p>
          <a:p>
            <a:pPr lvl="1"/>
            <a:r>
              <a:rPr lang="en-US" dirty="0"/>
              <a:t>Portable between different frameworks with common Quantum IR</a:t>
            </a:r>
          </a:p>
          <a:p>
            <a:pPr lvl="1"/>
            <a:r>
              <a:rPr lang="en-US" dirty="0"/>
              <a:t>Scalable</a:t>
            </a:r>
          </a:p>
          <a:p>
            <a:pPr lvl="1"/>
            <a:r>
              <a:rPr lang="en-US" dirty="0"/>
              <a:t>Analyze circuit </a:t>
            </a:r>
            <a:r>
              <a:rPr lang="en-US" b="1" dirty="0"/>
              <a:t>behavior</a:t>
            </a:r>
          </a:p>
          <a:p>
            <a:pPr lvl="1"/>
            <a:r>
              <a:rPr lang="en-US" dirty="0"/>
              <a:t>Study </a:t>
            </a:r>
            <a:r>
              <a:rPr lang="en-US" b="1" dirty="0"/>
              <a:t>noise</a:t>
            </a:r>
            <a:r>
              <a:rPr lang="en-US" dirty="0"/>
              <a:t> impact</a:t>
            </a:r>
          </a:p>
          <a:p>
            <a:pPr lvl="1"/>
            <a:r>
              <a:rPr lang="en-US" dirty="0"/>
              <a:t>Develop </a:t>
            </a:r>
            <a:r>
              <a:rPr lang="en-US" b="1" dirty="0"/>
              <a:t>ML model </a:t>
            </a:r>
            <a:r>
              <a:rPr lang="en-US" dirty="0"/>
              <a:t>for quantum optimization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067314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7EE9BBA-0815-29CD-E73C-54F699391D70}"/>
              </a:ext>
            </a:extLst>
          </p:cNvPr>
          <p:cNvSpPr txBox="1"/>
          <p:nvPr/>
        </p:nvSpPr>
        <p:spPr>
          <a:xfrm>
            <a:off x="18134451" y="3484303"/>
            <a:ext cx="5695963" cy="628955"/>
          </a:xfrm>
          <a:prstGeom prst="rect">
            <a:avLst/>
          </a:prstGeom>
          <a:noFill/>
        </p:spPr>
        <p:txBody>
          <a:bodyPr wrap="square" rtlCol="0">
            <a:spAutoFit/>
          </a:bodyPr>
          <a:lstStyle/>
          <a:p>
            <a:pPr algn="just"/>
            <a:r>
              <a:rPr lang="en-US" altLang="zh-CN" sz="3200" dirty="0">
                <a:solidFill>
                  <a:srgbClr val="FF0000"/>
                </a:solidFill>
              </a:rPr>
              <a:t>Advantage in specific gate</a:t>
            </a:r>
            <a:endParaRPr lang="zh-CN" altLang="en-US" sz="3200" dirty="0">
              <a:solidFill>
                <a:srgbClr val="FF0000"/>
              </a:solidFill>
            </a:endParaRPr>
          </a:p>
        </p:txBody>
      </p:sp>
      <p:sp>
        <p:nvSpPr>
          <p:cNvPr id="10" name="TextBox 9">
            <a:extLst>
              <a:ext uri="{FF2B5EF4-FFF2-40B4-BE49-F238E27FC236}">
                <a16:creationId xmlns:a16="http://schemas.microsoft.com/office/drawing/2014/main" id="{D10BE406-4A5C-EAC8-EEE9-0FE923057C49}"/>
              </a:ext>
            </a:extLst>
          </p:cNvPr>
          <p:cNvSpPr txBox="1"/>
          <p:nvPr/>
        </p:nvSpPr>
        <p:spPr>
          <a:xfrm>
            <a:off x="18134450" y="8793082"/>
            <a:ext cx="5695963" cy="628955"/>
          </a:xfrm>
          <a:prstGeom prst="rect">
            <a:avLst/>
          </a:prstGeom>
          <a:noFill/>
        </p:spPr>
        <p:txBody>
          <a:bodyPr wrap="square" rtlCol="0">
            <a:spAutoFit/>
          </a:bodyPr>
          <a:lstStyle/>
          <a:p>
            <a:r>
              <a:rPr lang="en-US" altLang="zh-CN" sz="3200" dirty="0">
                <a:solidFill>
                  <a:srgbClr val="FF0000"/>
                </a:solidFill>
              </a:rPr>
              <a:t>Advantage in general circuit</a:t>
            </a:r>
            <a:endParaRPr lang="zh-CN" altLang="en-US" sz="3200" dirty="0">
              <a:solidFill>
                <a:srgbClr val="FF0000"/>
              </a:solidFill>
            </a:endParaRPr>
          </a:p>
        </p:txBody>
      </p:sp>
      <p:sp>
        <p:nvSpPr>
          <p:cNvPr id="11" name="Consistent Improvements on Diverse Design Spaces">
            <a:extLst>
              <a:ext uri="{FF2B5EF4-FFF2-40B4-BE49-F238E27FC236}">
                <a16:creationId xmlns:a16="http://schemas.microsoft.com/office/drawing/2014/main" id="{2BF9CED3-E443-06EE-99FE-AEDD70417EF5}"/>
              </a:ext>
            </a:extLst>
          </p:cNvPr>
          <p:cNvSpPr txBox="1">
            <a:spLocks/>
          </p:cNvSpPr>
          <p:nvPr/>
        </p:nvSpPr>
        <p:spPr>
          <a:xfrm>
            <a:off x="622152" y="-192804"/>
            <a:ext cx="22790298" cy="251652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ltLang="zh-CN" sz="7200"/>
              <a:t>Benefits Observed from VQP</a:t>
            </a:r>
            <a:endParaRPr lang="en-US" altLang="zh-CN" sz="7200" dirty="0"/>
          </a:p>
        </p:txBody>
      </p:sp>
      <p:graphicFrame>
        <p:nvGraphicFramePr>
          <p:cNvPr id="12" name="Table 8">
            <a:extLst>
              <a:ext uri="{FF2B5EF4-FFF2-40B4-BE49-F238E27FC236}">
                <a16:creationId xmlns:a16="http://schemas.microsoft.com/office/drawing/2014/main" id="{22D1ECAD-0C07-7958-0C5C-7FE2EE63B9EB}"/>
              </a:ext>
            </a:extLst>
          </p:cNvPr>
          <p:cNvGraphicFramePr>
            <a:graphicFrameLocks noGrp="1"/>
          </p:cNvGraphicFramePr>
          <p:nvPr/>
        </p:nvGraphicFramePr>
        <p:xfrm>
          <a:off x="553586" y="2881076"/>
          <a:ext cx="16256000" cy="2464365"/>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061592425"/>
                    </a:ext>
                  </a:extLst>
                </a:gridCol>
                <a:gridCol w="4064000">
                  <a:extLst>
                    <a:ext uri="{9D8B030D-6E8A-4147-A177-3AD203B41FA5}">
                      <a16:colId xmlns:a16="http://schemas.microsoft.com/office/drawing/2014/main" val="948998388"/>
                    </a:ext>
                  </a:extLst>
                </a:gridCol>
                <a:gridCol w="4064000">
                  <a:extLst>
                    <a:ext uri="{9D8B030D-6E8A-4147-A177-3AD203B41FA5}">
                      <a16:colId xmlns:a16="http://schemas.microsoft.com/office/drawing/2014/main" val="965696442"/>
                    </a:ext>
                  </a:extLst>
                </a:gridCol>
                <a:gridCol w="4064000">
                  <a:extLst>
                    <a:ext uri="{9D8B030D-6E8A-4147-A177-3AD203B41FA5}">
                      <a16:colId xmlns:a16="http://schemas.microsoft.com/office/drawing/2014/main" val="990243404"/>
                    </a:ext>
                  </a:extLst>
                </a:gridCol>
              </a:tblGrid>
              <a:tr h="370840">
                <a:tc>
                  <a:txBody>
                    <a:bodyPr/>
                    <a:lstStyle/>
                    <a:p>
                      <a:pPr algn="ctr"/>
                      <a:r>
                        <a:rPr lang="en-US" altLang="zh-CN" dirty="0"/>
                        <a:t>Form of CX Gate</a:t>
                      </a:r>
                      <a:endParaRPr lang="zh-CN" altLang="en-US" dirty="0"/>
                    </a:p>
                  </a:txBody>
                  <a:tcPr/>
                </a:tc>
                <a:tc>
                  <a:txBody>
                    <a:bodyPr/>
                    <a:lstStyle/>
                    <a:p>
                      <a:pPr algn="ctr"/>
                      <a:r>
                        <a:rPr lang="en-US" altLang="zh-CN" dirty="0"/>
                        <a:t>Noise Simulator </a:t>
                      </a:r>
                    </a:p>
                    <a:p>
                      <a:pPr algn="ctr"/>
                      <a:r>
                        <a:rPr lang="en-US" altLang="zh-CN" dirty="0"/>
                        <a:t>(Quito)</a:t>
                      </a:r>
                      <a:endParaRPr lang="zh-CN" altLang="en-US" dirty="0"/>
                    </a:p>
                  </a:txBody>
                  <a:tcPr/>
                </a:tc>
                <a:tc>
                  <a:txBody>
                    <a:bodyPr/>
                    <a:lstStyle/>
                    <a:p>
                      <a:pPr algn="ctr"/>
                      <a:r>
                        <a:rPr lang="en-US" altLang="zh-CN" dirty="0"/>
                        <a:t>Noise Simulator </a:t>
                      </a:r>
                    </a:p>
                    <a:p>
                      <a:pPr algn="ctr"/>
                      <a:r>
                        <a:rPr lang="en-US" altLang="zh-CN" dirty="0"/>
                        <a:t>(Belem)</a:t>
                      </a:r>
                      <a:endParaRPr lang="zh-CN" altLang="en-US" dirty="0"/>
                    </a:p>
                  </a:txBody>
                  <a:tcPr/>
                </a:tc>
                <a:tc>
                  <a:txBody>
                    <a:bodyPr/>
                    <a:lstStyle/>
                    <a:p>
                      <a:pPr algn="ctr"/>
                      <a:r>
                        <a:rPr lang="en-US" altLang="zh-CN" dirty="0"/>
                        <a:t>Noise Simulator </a:t>
                      </a:r>
                    </a:p>
                    <a:p>
                      <a:pPr algn="ctr"/>
                      <a:r>
                        <a:rPr lang="en-US" altLang="zh-CN" dirty="0"/>
                        <a:t>(Jakarta)</a:t>
                      </a:r>
                      <a:endParaRPr lang="zh-CN" altLang="en-US" dirty="0"/>
                    </a:p>
                  </a:txBody>
                  <a:tcPr/>
                </a:tc>
                <a:extLst>
                  <a:ext uri="{0D108BD9-81ED-4DB2-BD59-A6C34878D82A}">
                    <a16:rowId xmlns:a16="http://schemas.microsoft.com/office/drawing/2014/main" val="1957858185"/>
                  </a:ext>
                </a:extLst>
              </a:tr>
              <a:tr h="633405">
                <a:tc>
                  <a:txBody>
                    <a:bodyPr/>
                    <a:lstStyle/>
                    <a:p>
                      <a:pPr algn="ctr"/>
                      <a:r>
                        <a:rPr lang="en-US" altLang="zh-CN" dirty="0"/>
                        <a:t>CRX(pi) gate</a:t>
                      </a:r>
                      <a:endParaRPr lang="zh-CN" altLang="en-US" dirty="0"/>
                    </a:p>
                  </a:txBody>
                  <a:tcPr/>
                </a:tc>
                <a:tc>
                  <a:txBody>
                    <a:bodyPr/>
                    <a:lstStyle/>
                    <a:p>
                      <a:pPr algn="ctr"/>
                      <a:r>
                        <a:rPr lang="en-US" altLang="zh-CN" dirty="0"/>
                        <a:t>26832.0dt</a:t>
                      </a:r>
                      <a:endParaRPr lang="zh-CN" altLang="en-US" dirty="0"/>
                    </a:p>
                  </a:txBody>
                  <a:tcPr/>
                </a:tc>
                <a:tc>
                  <a:txBody>
                    <a:bodyPr/>
                    <a:lstStyle/>
                    <a:p>
                      <a:pPr algn="ctr"/>
                      <a:r>
                        <a:rPr lang="en-US" altLang="zh-CN" dirty="0"/>
                        <a:t>32016.0dt</a:t>
                      </a:r>
                      <a:endParaRPr lang="zh-CN" altLang="en-US" dirty="0"/>
                    </a:p>
                  </a:txBody>
                  <a:tcPr/>
                </a:tc>
                <a:tc>
                  <a:txBody>
                    <a:bodyPr/>
                    <a:lstStyle/>
                    <a:p>
                      <a:pPr algn="ctr"/>
                      <a:r>
                        <a:rPr lang="en-US" altLang="zh-CN" dirty="0"/>
                        <a:t>26832.0dt</a:t>
                      </a:r>
                    </a:p>
                  </a:txBody>
                  <a:tcPr/>
                </a:tc>
                <a:extLst>
                  <a:ext uri="{0D108BD9-81ED-4DB2-BD59-A6C34878D82A}">
                    <a16:rowId xmlns:a16="http://schemas.microsoft.com/office/drawing/2014/main" val="130790395"/>
                  </a:ext>
                </a:extLst>
              </a:tr>
              <a:tr h="370840">
                <a:tc>
                  <a:txBody>
                    <a:bodyPr/>
                    <a:lstStyle/>
                    <a:p>
                      <a:pPr algn="ctr"/>
                      <a:r>
                        <a:rPr lang="en-US" altLang="zh-CN" dirty="0"/>
                        <a:t>CX gate</a:t>
                      </a:r>
                      <a:endParaRPr lang="zh-CN" altLang="en-US" dirty="0"/>
                    </a:p>
                  </a:txBody>
                  <a:tcPr/>
                </a:tc>
                <a:tc>
                  <a:txBody>
                    <a:bodyPr/>
                    <a:lstStyle/>
                    <a:p>
                      <a:pPr algn="ctr"/>
                      <a:r>
                        <a:rPr lang="en-US" altLang="zh-CN" dirty="0"/>
                        <a:t>25136.0dt</a:t>
                      </a:r>
                      <a:endParaRPr lang="zh-CN" altLang="en-US" dirty="0"/>
                    </a:p>
                  </a:txBody>
                  <a:tcPr/>
                </a:tc>
                <a:tc>
                  <a:txBody>
                    <a:bodyPr/>
                    <a:lstStyle/>
                    <a:p>
                      <a:pPr algn="ctr"/>
                      <a:r>
                        <a:rPr lang="en-US" altLang="zh-CN" dirty="0"/>
                        <a:t>27728.0dt</a:t>
                      </a:r>
                      <a:endParaRPr lang="zh-CN" altLang="en-US" dirty="0"/>
                    </a:p>
                  </a:txBody>
                  <a:tcPr/>
                </a:tc>
                <a:tc>
                  <a:txBody>
                    <a:bodyPr/>
                    <a:lstStyle/>
                    <a:p>
                      <a:pPr algn="ctr"/>
                      <a:r>
                        <a:rPr lang="en-US" altLang="zh-CN" dirty="0"/>
                        <a:t>25136.0dt</a:t>
                      </a:r>
                      <a:endParaRPr lang="zh-CN" altLang="en-US" dirty="0"/>
                    </a:p>
                  </a:txBody>
                  <a:tcPr/>
                </a:tc>
                <a:extLst>
                  <a:ext uri="{0D108BD9-81ED-4DB2-BD59-A6C34878D82A}">
                    <a16:rowId xmlns:a16="http://schemas.microsoft.com/office/drawing/2014/main" val="16597757"/>
                  </a:ext>
                </a:extLst>
              </a:tr>
            </a:tbl>
          </a:graphicData>
        </a:graphic>
      </p:graphicFrame>
      <p:graphicFrame>
        <p:nvGraphicFramePr>
          <p:cNvPr id="13" name="Table 9">
            <a:extLst>
              <a:ext uri="{FF2B5EF4-FFF2-40B4-BE49-F238E27FC236}">
                <a16:creationId xmlns:a16="http://schemas.microsoft.com/office/drawing/2014/main" id="{E3738FD2-3C1E-35F8-F9F7-65947B277564}"/>
              </a:ext>
            </a:extLst>
          </p:cNvPr>
          <p:cNvGraphicFramePr>
            <a:graphicFrameLocks noGrp="1"/>
          </p:cNvGraphicFramePr>
          <p:nvPr/>
        </p:nvGraphicFramePr>
        <p:xfrm>
          <a:off x="553586" y="6965164"/>
          <a:ext cx="16256000" cy="4284792"/>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2622772874"/>
                    </a:ext>
                  </a:extLst>
                </a:gridCol>
                <a:gridCol w="4064000">
                  <a:extLst>
                    <a:ext uri="{9D8B030D-6E8A-4147-A177-3AD203B41FA5}">
                      <a16:colId xmlns:a16="http://schemas.microsoft.com/office/drawing/2014/main" val="3477841274"/>
                    </a:ext>
                  </a:extLst>
                </a:gridCol>
                <a:gridCol w="4064000">
                  <a:extLst>
                    <a:ext uri="{9D8B030D-6E8A-4147-A177-3AD203B41FA5}">
                      <a16:colId xmlns:a16="http://schemas.microsoft.com/office/drawing/2014/main" val="2206628861"/>
                    </a:ext>
                  </a:extLst>
                </a:gridCol>
                <a:gridCol w="4064000">
                  <a:extLst>
                    <a:ext uri="{9D8B030D-6E8A-4147-A177-3AD203B41FA5}">
                      <a16:colId xmlns:a16="http://schemas.microsoft.com/office/drawing/2014/main" val="1000225969"/>
                    </a:ext>
                  </a:extLst>
                </a:gridCol>
              </a:tblGrid>
              <a:tr h="0">
                <a:tc>
                  <a:txBody>
                    <a:bodyPr/>
                    <a:lstStyle/>
                    <a:p>
                      <a:pPr algn="ctr"/>
                      <a:r>
                        <a:rPr lang="en-US" altLang="zh-CN" dirty="0"/>
                        <a:t>Model</a:t>
                      </a:r>
                      <a:endParaRPr lang="zh-CN" altLang="en-US" dirty="0"/>
                    </a:p>
                  </a:txBody>
                  <a:tcPr/>
                </a:tc>
                <a:tc>
                  <a:txBody>
                    <a:bodyPr/>
                    <a:lstStyle/>
                    <a:p>
                      <a:pPr algn="ctr"/>
                      <a:r>
                        <a:rPr lang="en-US" altLang="zh-CN" dirty="0"/>
                        <a:t># of Gate</a:t>
                      </a:r>
                      <a:endParaRPr lang="zh-CN" altLang="en-US" dirty="0"/>
                    </a:p>
                  </a:txBody>
                  <a:tcPr/>
                </a:tc>
                <a:tc gridSpan="2">
                  <a:txBody>
                    <a:bodyPr/>
                    <a:lstStyle/>
                    <a:p>
                      <a:pPr algn="ctr"/>
                      <a:r>
                        <a:rPr lang="en-US" altLang="zh-CN" dirty="0"/>
                        <a:t>Time Duration</a:t>
                      </a:r>
                    </a:p>
                    <a:p>
                      <a:pPr algn="ctr"/>
                      <a:r>
                        <a:rPr lang="en-US" altLang="zh-CN" dirty="0" err="1"/>
                        <a:t>Ibmq_Jakarta</a:t>
                      </a:r>
                      <a:r>
                        <a:rPr lang="en-US" altLang="zh-CN" dirty="0"/>
                        <a:t>                Noise Simulator</a:t>
                      </a:r>
                    </a:p>
                    <a:p>
                      <a:pPr algn="ctr"/>
                      <a:r>
                        <a:rPr lang="en-US" altLang="zh-CN" dirty="0"/>
                        <a:t>                                           (Belem)</a:t>
                      </a:r>
                      <a:endParaRPr lang="zh-CN" altLang="en-US" dirty="0"/>
                    </a:p>
                  </a:txBody>
                  <a:tcPr/>
                </a:tc>
                <a:tc hMerge="1">
                  <a:txBody>
                    <a:bodyPr/>
                    <a:lstStyle/>
                    <a:p>
                      <a:endParaRPr lang="zh-CN" altLang="en-US" dirty="0"/>
                    </a:p>
                  </a:txBody>
                  <a:tcPr/>
                </a:tc>
                <a:extLst>
                  <a:ext uri="{0D108BD9-81ED-4DB2-BD59-A6C34878D82A}">
                    <a16:rowId xmlns:a16="http://schemas.microsoft.com/office/drawing/2014/main" val="122266490"/>
                  </a:ext>
                </a:extLst>
              </a:tr>
              <a:tr h="370840">
                <a:tc>
                  <a:txBody>
                    <a:bodyPr/>
                    <a:lstStyle/>
                    <a:p>
                      <a:pPr algn="ctr"/>
                      <a:r>
                        <a:rPr lang="en-US" altLang="zh-CN" b="1" dirty="0"/>
                        <a:t>VQP</a:t>
                      </a:r>
                      <a:endParaRPr lang="zh-CN" altLang="en-US" b="1" dirty="0"/>
                    </a:p>
                  </a:txBody>
                  <a:tcPr/>
                </a:tc>
                <a:tc>
                  <a:txBody>
                    <a:bodyPr/>
                    <a:lstStyle/>
                    <a:p>
                      <a:pPr algn="ctr"/>
                      <a:r>
                        <a:rPr lang="en-US" altLang="zh-CN" b="1" dirty="0"/>
                        <a:t>9</a:t>
                      </a:r>
                      <a:endParaRPr lang="zh-CN" altLang="en-US" b="1" dirty="0"/>
                    </a:p>
                  </a:txBody>
                  <a:tcPr/>
                </a:tc>
                <a:tc>
                  <a:txBody>
                    <a:bodyPr/>
                    <a:lstStyle/>
                    <a:p>
                      <a:pPr algn="ctr"/>
                      <a:r>
                        <a:rPr lang="en-US" altLang="zh-CN" b="1" dirty="0"/>
                        <a:t>40816.0dt</a:t>
                      </a:r>
                      <a:endParaRPr lang="zh-CN" altLang="en-US" b="1" dirty="0"/>
                    </a:p>
                  </a:txBody>
                  <a:tcPr/>
                </a:tc>
                <a:tc>
                  <a:txBody>
                    <a:bodyPr/>
                    <a:lstStyle/>
                    <a:p>
                      <a:pPr algn="ctr"/>
                      <a:r>
                        <a:rPr lang="en-US" altLang="zh-CN" b="1" dirty="0"/>
                        <a:t>45168.0dt</a:t>
                      </a:r>
                      <a:endParaRPr lang="zh-CN" altLang="en-US" b="1" dirty="0"/>
                    </a:p>
                  </a:txBody>
                  <a:tcPr/>
                </a:tc>
                <a:extLst>
                  <a:ext uri="{0D108BD9-81ED-4DB2-BD59-A6C34878D82A}">
                    <a16:rowId xmlns:a16="http://schemas.microsoft.com/office/drawing/2014/main" val="256650661"/>
                  </a:ext>
                </a:extLst>
              </a:tr>
              <a:tr h="370840">
                <a:tc>
                  <a:txBody>
                    <a:bodyPr/>
                    <a:lstStyle/>
                    <a:p>
                      <a:pPr algn="ctr"/>
                      <a:r>
                        <a:rPr lang="en-US" altLang="zh-CN" dirty="0"/>
                        <a:t>VQC*</a:t>
                      </a:r>
                      <a:endParaRPr lang="zh-CN" altLang="en-US" dirty="0"/>
                    </a:p>
                  </a:txBody>
                  <a:tcPr/>
                </a:tc>
                <a:tc>
                  <a:txBody>
                    <a:bodyPr/>
                    <a:lstStyle/>
                    <a:p>
                      <a:pPr algn="ctr"/>
                      <a:r>
                        <a:rPr lang="en-US" altLang="zh-CN" dirty="0"/>
                        <a:t>12</a:t>
                      </a:r>
                      <a:endParaRPr lang="zh-CN" altLang="en-US" dirty="0"/>
                    </a:p>
                  </a:txBody>
                  <a:tcPr/>
                </a:tc>
                <a:tc>
                  <a:txBody>
                    <a:bodyPr/>
                    <a:lstStyle/>
                    <a:p>
                      <a:pPr algn="ctr"/>
                      <a:r>
                        <a:rPr lang="en-US" altLang="zh-CN" dirty="0"/>
                        <a:t>58896.0dt</a:t>
                      </a:r>
                      <a:endParaRPr lang="zh-CN" altLang="en-US" dirty="0"/>
                    </a:p>
                  </a:txBody>
                  <a:tcPr/>
                </a:tc>
                <a:tc>
                  <a:txBody>
                    <a:bodyPr/>
                    <a:lstStyle/>
                    <a:p>
                      <a:pPr algn="ctr"/>
                      <a:r>
                        <a:rPr lang="en-US" altLang="zh-CN" dirty="0"/>
                        <a:t>58768.0dt</a:t>
                      </a:r>
                      <a:endParaRPr lang="zh-CN" altLang="en-US" dirty="0"/>
                    </a:p>
                  </a:txBody>
                  <a:tcPr/>
                </a:tc>
                <a:extLst>
                  <a:ext uri="{0D108BD9-81ED-4DB2-BD59-A6C34878D82A}">
                    <a16:rowId xmlns:a16="http://schemas.microsoft.com/office/drawing/2014/main" val="381554161"/>
                  </a:ext>
                </a:extLst>
              </a:tr>
              <a:tr h="370840">
                <a:tc>
                  <a:txBody>
                    <a:bodyPr/>
                    <a:lstStyle/>
                    <a:p>
                      <a:pPr algn="ctr"/>
                      <a:r>
                        <a:rPr lang="en-US" altLang="zh-CN" b="1" dirty="0" err="1"/>
                        <a:t>VQP_transpiled</a:t>
                      </a:r>
                      <a:endParaRPr lang="zh-CN" altLang="en-US" b="1" dirty="0"/>
                    </a:p>
                  </a:txBody>
                  <a:tcPr/>
                </a:tc>
                <a:tc>
                  <a:txBody>
                    <a:bodyPr/>
                    <a:lstStyle/>
                    <a:p>
                      <a:pPr algn="ctr"/>
                      <a:r>
                        <a:rPr lang="en-US" altLang="zh-CN" b="1" dirty="0"/>
                        <a:t>11</a:t>
                      </a:r>
                      <a:endParaRPr lang="zh-CN" altLang="en-US" b="1" dirty="0"/>
                    </a:p>
                  </a:txBody>
                  <a:tcPr/>
                </a:tc>
                <a:tc>
                  <a:txBody>
                    <a:bodyPr/>
                    <a:lstStyle/>
                    <a:p>
                      <a:pPr algn="ctr"/>
                      <a:r>
                        <a:rPr lang="en-US" altLang="zh-CN" b="1" dirty="0"/>
                        <a:t>32368.0dt</a:t>
                      </a:r>
                      <a:endParaRPr lang="zh-CN" altLang="en-US" b="1" dirty="0"/>
                    </a:p>
                  </a:txBody>
                  <a:tcPr/>
                </a:tc>
                <a:tc>
                  <a:txBody>
                    <a:bodyPr/>
                    <a:lstStyle/>
                    <a:p>
                      <a:pPr algn="ctr"/>
                      <a:r>
                        <a:rPr lang="en-US" altLang="zh-CN" b="1" dirty="0"/>
                        <a:t>32816.0dt</a:t>
                      </a:r>
                      <a:endParaRPr lang="zh-CN" altLang="en-US" b="1" dirty="0"/>
                    </a:p>
                  </a:txBody>
                  <a:tcPr/>
                </a:tc>
                <a:extLst>
                  <a:ext uri="{0D108BD9-81ED-4DB2-BD59-A6C34878D82A}">
                    <a16:rowId xmlns:a16="http://schemas.microsoft.com/office/drawing/2014/main" val="3960508452"/>
                  </a:ext>
                </a:extLst>
              </a:tr>
              <a:tr h="370840">
                <a:tc>
                  <a:txBody>
                    <a:bodyPr/>
                    <a:lstStyle/>
                    <a:p>
                      <a:pPr algn="ctr"/>
                      <a:r>
                        <a:rPr lang="en-US" altLang="zh-CN" dirty="0"/>
                        <a:t>VQC*_</a:t>
                      </a:r>
                      <a:r>
                        <a:rPr lang="en-US" altLang="zh-CN" dirty="0" err="1"/>
                        <a:t>transpiled</a:t>
                      </a:r>
                      <a:endParaRPr lang="zh-CN" altLang="en-US" dirty="0"/>
                    </a:p>
                  </a:txBody>
                  <a:tcPr/>
                </a:tc>
                <a:tc>
                  <a:txBody>
                    <a:bodyPr/>
                    <a:lstStyle/>
                    <a:p>
                      <a:pPr algn="ctr"/>
                      <a:r>
                        <a:rPr lang="en-US" altLang="zh-CN" dirty="0"/>
                        <a:t>17</a:t>
                      </a:r>
                      <a:endParaRPr lang="zh-CN" altLang="en-US" dirty="0"/>
                    </a:p>
                  </a:txBody>
                  <a:tcPr/>
                </a:tc>
                <a:tc>
                  <a:txBody>
                    <a:bodyPr/>
                    <a:lstStyle/>
                    <a:p>
                      <a:pPr algn="ctr"/>
                      <a:r>
                        <a:rPr lang="en-US" altLang="zh-CN" dirty="0"/>
                        <a:t>53008.0dt</a:t>
                      </a:r>
                      <a:endParaRPr lang="zh-CN" altLang="en-US" dirty="0"/>
                    </a:p>
                  </a:txBody>
                  <a:tcPr/>
                </a:tc>
                <a:tc>
                  <a:txBody>
                    <a:bodyPr/>
                    <a:lstStyle/>
                    <a:p>
                      <a:pPr algn="ctr"/>
                      <a:r>
                        <a:rPr lang="en-US" altLang="zh-CN" dirty="0"/>
                        <a:t>46192.0dt</a:t>
                      </a:r>
                      <a:endParaRPr lang="zh-CN" altLang="en-US" dirty="0"/>
                    </a:p>
                  </a:txBody>
                  <a:tcPr/>
                </a:tc>
                <a:extLst>
                  <a:ext uri="{0D108BD9-81ED-4DB2-BD59-A6C34878D82A}">
                    <a16:rowId xmlns:a16="http://schemas.microsoft.com/office/drawing/2014/main" val="4088731972"/>
                  </a:ext>
                </a:extLst>
              </a:tr>
            </a:tbl>
          </a:graphicData>
        </a:graphic>
      </p:graphicFrame>
    </p:spTree>
    <p:extLst>
      <p:ext uri="{BB962C8B-B14F-4D97-AF65-F5344CB8AC3E}">
        <p14:creationId xmlns:p14="http://schemas.microsoft.com/office/powerpoint/2010/main" val="3380579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Challenge for Pulse Learning</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Non-gradient-based optimizer has randomness when parameter in high dimensional space.</a:t>
            </a:r>
          </a:p>
          <a:p>
            <a:r>
              <a:rPr lang="en-US" dirty="0" err="1"/>
              <a:t>Qiskit</a:t>
            </a:r>
            <a:r>
              <a:rPr lang="en-US" dirty="0"/>
              <a:t> pulse simulator is not efficient, e.g., need around 3 mins to finish a 9-gate circuit.</a:t>
            </a:r>
          </a:p>
          <a:p>
            <a:endParaRPr lang="en-US" dirty="0"/>
          </a:p>
          <a:p>
            <a:endParaRPr lang="en-US" dirty="0"/>
          </a:p>
        </p:txBody>
      </p:sp>
      <p:graphicFrame>
        <p:nvGraphicFramePr>
          <p:cNvPr id="6" name="Table 8">
            <a:extLst>
              <a:ext uri="{FF2B5EF4-FFF2-40B4-BE49-F238E27FC236}">
                <a16:creationId xmlns:a16="http://schemas.microsoft.com/office/drawing/2014/main" id="{43F2C5C9-7F0B-1FE4-40EF-B3FE9DBED8C3}"/>
              </a:ext>
            </a:extLst>
          </p:cNvPr>
          <p:cNvGraphicFramePr>
            <a:graphicFrameLocks noGrp="1"/>
          </p:cNvGraphicFramePr>
          <p:nvPr/>
        </p:nvGraphicFramePr>
        <p:xfrm>
          <a:off x="1764539" y="4856600"/>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0.62</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1" dirty="0"/>
                        <a:t>Pulse Based</a:t>
                      </a:r>
                      <a:endParaRPr lang="zh-CN" altLang="en-US" sz="3900" b="1" dirty="0"/>
                    </a:p>
                  </a:txBody>
                  <a:tcPr marL="110381" marR="110381" marT="55190" marB="55190"/>
                </a:tc>
                <a:tc>
                  <a:txBody>
                    <a:bodyPr/>
                    <a:lstStyle/>
                    <a:p>
                      <a:r>
                        <a:rPr lang="en-US" altLang="zh-CN" sz="3900" b="1" dirty="0"/>
                        <a:t>9</a:t>
                      </a:r>
                      <a:endParaRPr lang="zh-CN" altLang="en-US" sz="3900" b="1" dirty="0"/>
                    </a:p>
                  </a:txBody>
                  <a:tcPr marL="110381" marR="110381" marT="55190" marB="55190"/>
                </a:tc>
                <a:tc>
                  <a:txBody>
                    <a:bodyPr/>
                    <a:lstStyle/>
                    <a:p>
                      <a:r>
                        <a:rPr lang="en-US" altLang="zh-CN" sz="3900" b="1" dirty="0"/>
                        <a:t>0.71</a:t>
                      </a:r>
                      <a:endParaRPr lang="zh-CN" altLang="en-US" sz="3900" b="1"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Gate Based</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0.68</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graphicFrame>
        <p:nvGraphicFramePr>
          <p:cNvPr id="7" name="Table 8">
            <a:extLst>
              <a:ext uri="{FF2B5EF4-FFF2-40B4-BE49-F238E27FC236}">
                <a16:creationId xmlns:a16="http://schemas.microsoft.com/office/drawing/2014/main" id="{25B8B997-2DD3-17E2-991F-5A9D9B7EEF02}"/>
              </a:ext>
            </a:extLst>
          </p:cNvPr>
          <p:cNvGraphicFramePr>
            <a:graphicFrameLocks noGrp="1"/>
          </p:cNvGraphicFramePr>
          <p:nvPr/>
        </p:nvGraphicFramePr>
        <p:xfrm>
          <a:off x="1764539" y="9349793"/>
          <a:ext cx="19623270" cy="3032068"/>
        </p:xfrm>
        <a:graphic>
          <a:graphicData uri="http://schemas.openxmlformats.org/drawingml/2006/table">
            <a:tbl>
              <a:tblPr firstRow="1" bandRow="1">
                <a:tableStyleId>{5940675A-B579-460E-94D1-54222C63F5DA}</a:tableStyleId>
              </a:tblPr>
              <a:tblGrid>
                <a:gridCol w="6541090">
                  <a:extLst>
                    <a:ext uri="{9D8B030D-6E8A-4147-A177-3AD203B41FA5}">
                      <a16:colId xmlns:a16="http://schemas.microsoft.com/office/drawing/2014/main" val="421125732"/>
                    </a:ext>
                  </a:extLst>
                </a:gridCol>
                <a:gridCol w="6541090">
                  <a:extLst>
                    <a:ext uri="{9D8B030D-6E8A-4147-A177-3AD203B41FA5}">
                      <a16:colId xmlns:a16="http://schemas.microsoft.com/office/drawing/2014/main" val="1249717712"/>
                    </a:ext>
                  </a:extLst>
                </a:gridCol>
                <a:gridCol w="6541090">
                  <a:extLst>
                    <a:ext uri="{9D8B030D-6E8A-4147-A177-3AD203B41FA5}">
                      <a16:colId xmlns:a16="http://schemas.microsoft.com/office/drawing/2014/main" val="665045997"/>
                    </a:ext>
                  </a:extLst>
                </a:gridCol>
              </a:tblGrid>
              <a:tr h="751894">
                <a:tc>
                  <a:txBody>
                    <a:bodyPr/>
                    <a:lstStyle/>
                    <a:p>
                      <a:r>
                        <a:rPr lang="en-US" altLang="zh-CN" sz="3900" dirty="0"/>
                        <a:t>Model</a:t>
                      </a:r>
                      <a:endParaRPr lang="zh-CN" altLang="en-US" sz="3900" dirty="0"/>
                    </a:p>
                  </a:txBody>
                  <a:tcPr marL="110381" marR="110381" marT="55190" marB="55190"/>
                </a:tc>
                <a:tc>
                  <a:txBody>
                    <a:bodyPr/>
                    <a:lstStyle/>
                    <a:p>
                      <a:r>
                        <a:rPr lang="en-US" altLang="zh-CN" sz="3900" dirty="0"/>
                        <a:t># of Gates</a:t>
                      </a:r>
                      <a:endParaRPr lang="zh-CN" altLang="en-US" sz="3900" dirty="0"/>
                    </a:p>
                  </a:txBody>
                  <a:tcPr marL="110381" marR="110381" marT="55190" marB="55190"/>
                </a:tc>
                <a:tc>
                  <a:txBody>
                    <a:bodyPr/>
                    <a:lstStyle/>
                    <a:p>
                      <a:r>
                        <a:rPr lang="en-US" altLang="zh-CN" sz="3900" dirty="0"/>
                        <a:t>Accuracy</a:t>
                      </a:r>
                      <a:endParaRPr lang="zh-CN" altLang="en-US" sz="3900" dirty="0"/>
                    </a:p>
                  </a:txBody>
                  <a:tcPr marL="110381" marR="110381" marT="55190" marB="55190"/>
                </a:tc>
                <a:extLst>
                  <a:ext uri="{0D108BD9-81ED-4DB2-BD59-A6C34878D82A}">
                    <a16:rowId xmlns:a16="http://schemas.microsoft.com/office/drawing/2014/main" val="795098674"/>
                  </a:ext>
                </a:extLst>
              </a:tr>
              <a:tr h="751894">
                <a:tc>
                  <a:txBody>
                    <a:bodyPr/>
                    <a:lstStyle/>
                    <a:p>
                      <a:r>
                        <a:rPr lang="en-US" altLang="zh-CN" sz="3900" dirty="0"/>
                        <a:t>VQP</a:t>
                      </a:r>
                      <a:endParaRPr lang="zh-CN" altLang="en-US" sz="3900" dirty="0"/>
                    </a:p>
                  </a:txBody>
                  <a:tcPr marL="110381" marR="110381" marT="55190" marB="55190"/>
                </a:tc>
                <a:tc>
                  <a:txBody>
                    <a:bodyPr/>
                    <a:lstStyle/>
                    <a:p>
                      <a:r>
                        <a:rPr lang="en-US" altLang="zh-CN" sz="3900" dirty="0"/>
                        <a:t>9</a:t>
                      </a:r>
                      <a:endParaRPr lang="zh-CN" altLang="en-US" sz="3900" dirty="0"/>
                    </a:p>
                  </a:txBody>
                  <a:tcPr marL="110381" marR="110381" marT="55190" marB="55190"/>
                </a:tc>
                <a:tc>
                  <a:txBody>
                    <a:bodyPr/>
                    <a:lstStyle/>
                    <a:p>
                      <a:r>
                        <a:rPr lang="en-US" altLang="zh-CN" sz="3900" dirty="0"/>
                        <a:t>0.71</a:t>
                      </a:r>
                      <a:endParaRPr lang="zh-CN" altLang="en-US" sz="3900" dirty="0"/>
                    </a:p>
                  </a:txBody>
                  <a:tcPr marL="110381" marR="110381" marT="55190" marB="55190"/>
                </a:tc>
                <a:extLst>
                  <a:ext uri="{0D108BD9-81ED-4DB2-BD59-A6C34878D82A}">
                    <a16:rowId xmlns:a16="http://schemas.microsoft.com/office/drawing/2014/main" val="3028405102"/>
                  </a:ext>
                </a:extLst>
              </a:tr>
              <a:tr h="751894">
                <a:tc>
                  <a:txBody>
                    <a:bodyPr/>
                    <a:lstStyle/>
                    <a:p>
                      <a:r>
                        <a:rPr lang="en-US" altLang="zh-CN" sz="3900" b="0" dirty="0"/>
                        <a:t>VQC with gradient</a:t>
                      </a:r>
                      <a:endParaRPr lang="zh-CN" altLang="en-US" sz="3900" b="0" dirty="0"/>
                    </a:p>
                  </a:txBody>
                  <a:tcPr marL="110381" marR="110381" marT="55190" marB="55190"/>
                </a:tc>
                <a:tc>
                  <a:txBody>
                    <a:bodyPr/>
                    <a:lstStyle/>
                    <a:p>
                      <a:r>
                        <a:rPr lang="en-US" altLang="zh-CN" sz="3900" b="0" dirty="0"/>
                        <a:t>9</a:t>
                      </a:r>
                      <a:endParaRPr lang="zh-CN" altLang="en-US" sz="3900" b="0" dirty="0"/>
                    </a:p>
                  </a:txBody>
                  <a:tcPr marL="110381" marR="110381" marT="55190" marB="55190"/>
                </a:tc>
                <a:tc>
                  <a:txBody>
                    <a:bodyPr/>
                    <a:lstStyle/>
                    <a:p>
                      <a:r>
                        <a:rPr lang="en-US" altLang="zh-CN" sz="3900" b="0" dirty="0"/>
                        <a:t>0.73</a:t>
                      </a:r>
                      <a:endParaRPr lang="zh-CN" altLang="en-US" sz="3900" b="0" dirty="0"/>
                    </a:p>
                  </a:txBody>
                  <a:tcPr marL="110381" marR="110381" marT="55190" marB="55190"/>
                </a:tc>
                <a:extLst>
                  <a:ext uri="{0D108BD9-81ED-4DB2-BD59-A6C34878D82A}">
                    <a16:rowId xmlns:a16="http://schemas.microsoft.com/office/drawing/2014/main" val="883195468"/>
                  </a:ext>
                </a:extLst>
              </a:tr>
              <a:tr h="751894">
                <a:tc>
                  <a:txBody>
                    <a:bodyPr/>
                    <a:lstStyle/>
                    <a:p>
                      <a:r>
                        <a:rPr lang="en-US" altLang="zh-CN" sz="3900" dirty="0"/>
                        <a:t>VQC* with gradient</a:t>
                      </a:r>
                      <a:endParaRPr lang="zh-CN" altLang="en-US" sz="3900" dirty="0"/>
                    </a:p>
                  </a:txBody>
                  <a:tcPr marL="110381" marR="110381" marT="55190" marB="55190"/>
                </a:tc>
                <a:tc>
                  <a:txBody>
                    <a:bodyPr/>
                    <a:lstStyle/>
                    <a:p>
                      <a:r>
                        <a:rPr lang="en-US" altLang="zh-CN" sz="3900" dirty="0"/>
                        <a:t>12</a:t>
                      </a:r>
                      <a:endParaRPr lang="zh-CN" altLang="en-US" sz="3900" dirty="0"/>
                    </a:p>
                  </a:txBody>
                  <a:tcPr marL="110381" marR="110381" marT="55190" marB="55190"/>
                </a:tc>
                <a:tc>
                  <a:txBody>
                    <a:bodyPr/>
                    <a:lstStyle/>
                    <a:p>
                      <a:r>
                        <a:rPr lang="en-US" altLang="zh-CN" sz="3900" dirty="0"/>
                        <a:t>0.77</a:t>
                      </a:r>
                      <a:endParaRPr lang="zh-CN" altLang="en-US" sz="3900" dirty="0"/>
                    </a:p>
                  </a:txBody>
                  <a:tcPr marL="110381" marR="110381" marT="55190" marB="55190"/>
                </a:tc>
                <a:extLst>
                  <a:ext uri="{0D108BD9-81ED-4DB2-BD59-A6C34878D82A}">
                    <a16:rowId xmlns:a16="http://schemas.microsoft.com/office/drawing/2014/main" val="2916275526"/>
                  </a:ext>
                </a:extLst>
              </a:tr>
            </a:tbl>
          </a:graphicData>
        </a:graphic>
      </p:graphicFrame>
    </p:spTree>
    <p:extLst>
      <p:ext uri="{BB962C8B-B14F-4D97-AF65-F5344CB8AC3E}">
        <p14:creationId xmlns:p14="http://schemas.microsoft.com/office/powerpoint/2010/main" val="79256052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Pulse Ansatz on VQAs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Can we find a hardware efficient ansatz at the pulse level?</a:t>
            </a:r>
          </a:p>
          <a:p>
            <a:r>
              <a:rPr lang="en-US" dirty="0"/>
              <a:t>What is a good pulse ansatz?</a:t>
            </a:r>
          </a:p>
          <a:p>
            <a:endParaRPr lang="en-US" dirty="0"/>
          </a:p>
          <a:p>
            <a:endParaRPr lang="en-US" dirty="0"/>
          </a:p>
        </p:txBody>
      </p:sp>
      <p:pic>
        <p:nvPicPr>
          <p:cNvPr id="4" name="Picture 3">
            <a:extLst>
              <a:ext uri="{FF2B5EF4-FFF2-40B4-BE49-F238E27FC236}">
                <a16:creationId xmlns:a16="http://schemas.microsoft.com/office/drawing/2014/main" id="{FC147C35-B074-136F-7469-2A148F44C023}"/>
              </a:ext>
            </a:extLst>
          </p:cNvPr>
          <p:cNvPicPr>
            <a:picLocks noChangeAspect="1"/>
          </p:cNvPicPr>
          <p:nvPr/>
        </p:nvPicPr>
        <p:blipFill>
          <a:blip r:embed="rId3"/>
          <a:stretch>
            <a:fillRect/>
          </a:stretch>
        </p:blipFill>
        <p:spPr>
          <a:xfrm>
            <a:off x="2376356" y="4300759"/>
            <a:ext cx="21793200" cy="8688319"/>
          </a:xfrm>
          <a:prstGeom prst="rect">
            <a:avLst/>
          </a:prstGeom>
        </p:spPr>
      </p:pic>
    </p:spTree>
    <p:extLst>
      <p:ext uri="{BB962C8B-B14F-4D97-AF65-F5344CB8AC3E}">
        <p14:creationId xmlns:p14="http://schemas.microsoft.com/office/powerpoint/2010/main" val="174803530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Enable flexible and efficient compilation workflow on pulse-level.</a:t>
            </a:r>
          </a:p>
        </p:txBody>
      </p:sp>
      <p:pic>
        <p:nvPicPr>
          <p:cNvPr id="4" name="Picture 3">
            <a:extLst>
              <a:ext uri="{FF2B5EF4-FFF2-40B4-BE49-F238E27FC236}">
                <a16:creationId xmlns:a16="http://schemas.microsoft.com/office/drawing/2014/main" id="{F74A4255-2C92-91F1-5642-831449B09CBE}"/>
              </a:ext>
            </a:extLst>
          </p:cNvPr>
          <p:cNvPicPr>
            <a:picLocks noChangeAspect="1"/>
          </p:cNvPicPr>
          <p:nvPr/>
        </p:nvPicPr>
        <p:blipFill>
          <a:blip r:embed="rId2"/>
          <a:stretch>
            <a:fillRect/>
          </a:stretch>
        </p:blipFill>
        <p:spPr>
          <a:xfrm>
            <a:off x="3017483" y="4107595"/>
            <a:ext cx="12735517" cy="8106226"/>
          </a:xfrm>
          <a:prstGeom prst="rect">
            <a:avLst/>
          </a:prstGeom>
        </p:spPr>
      </p:pic>
      <p:pic>
        <p:nvPicPr>
          <p:cNvPr id="5" name="Picture 4">
            <a:extLst>
              <a:ext uri="{FF2B5EF4-FFF2-40B4-BE49-F238E27FC236}">
                <a16:creationId xmlns:a16="http://schemas.microsoft.com/office/drawing/2014/main" id="{BCC9E842-E23D-D82F-8868-99A07DE9F5A4}"/>
              </a:ext>
            </a:extLst>
          </p:cNvPr>
          <p:cNvPicPr>
            <a:picLocks noChangeAspect="1"/>
          </p:cNvPicPr>
          <p:nvPr/>
        </p:nvPicPr>
        <p:blipFill>
          <a:blip r:embed="rId3"/>
          <a:stretch>
            <a:fillRect/>
          </a:stretch>
        </p:blipFill>
        <p:spPr>
          <a:xfrm>
            <a:off x="17762183" y="2906349"/>
            <a:ext cx="4468855" cy="5488594"/>
          </a:xfrm>
          <a:prstGeom prst="rect">
            <a:avLst/>
          </a:prstGeom>
        </p:spPr>
      </p:pic>
      <p:pic>
        <p:nvPicPr>
          <p:cNvPr id="6" name="Picture 5">
            <a:extLst>
              <a:ext uri="{FF2B5EF4-FFF2-40B4-BE49-F238E27FC236}">
                <a16:creationId xmlns:a16="http://schemas.microsoft.com/office/drawing/2014/main" id="{D5C1262E-8ED7-38E6-9192-2FAE9F373A41}"/>
              </a:ext>
            </a:extLst>
          </p:cNvPr>
          <p:cNvPicPr>
            <a:picLocks noChangeAspect="1"/>
          </p:cNvPicPr>
          <p:nvPr/>
        </p:nvPicPr>
        <p:blipFill>
          <a:blip r:embed="rId4"/>
          <a:stretch>
            <a:fillRect/>
          </a:stretch>
        </p:blipFill>
        <p:spPr>
          <a:xfrm>
            <a:off x="17762183" y="8496345"/>
            <a:ext cx="4000025" cy="4915160"/>
          </a:xfrm>
          <a:prstGeom prst="rect">
            <a:avLst/>
          </a:prstGeom>
        </p:spPr>
      </p:pic>
    </p:spTree>
    <p:extLst>
      <p:ext uri="{BB962C8B-B14F-4D97-AF65-F5344CB8AC3E}">
        <p14:creationId xmlns:p14="http://schemas.microsoft.com/office/powerpoint/2010/main" val="2119118935"/>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Two-qubit pulse is tunable, whereas two-qubit gates have few flexibility.</a:t>
            </a:r>
          </a:p>
        </p:txBody>
      </p:sp>
      <p:pic>
        <p:nvPicPr>
          <p:cNvPr id="4" name="Picture 3">
            <a:extLst>
              <a:ext uri="{FF2B5EF4-FFF2-40B4-BE49-F238E27FC236}">
                <a16:creationId xmlns:a16="http://schemas.microsoft.com/office/drawing/2014/main" id="{A0C44765-5D79-71C2-9469-121C52F4B6FA}"/>
              </a:ext>
            </a:extLst>
          </p:cNvPr>
          <p:cNvPicPr>
            <a:picLocks noChangeAspect="1"/>
          </p:cNvPicPr>
          <p:nvPr/>
        </p:nvPicPr>
        <p:blipFill>
          <a:blip r:embed="rId2"/>
          <a:stretch>
            <a:fillRect/>
          </a:stretch>
        </p:blipFill>
        <p:spPr>
          <a:xfrm>
            <a:off x="3690849" y="4152623"/>
            <a:ext cx="18886863" cy="4469315"/>
          </a:xfrm>
          <a:prstGeom prst="rect">
            <a:avLst/>
          </a:prstGeom>
        </p:spPr>
      </p:pic>
      <p:pic>
        <p:nvPicPr>
          <p:cNvPr id="5" name="Picture 4">
            <a:extLst>
              <a:ext uri="{FF2B5EF4-FFF2-40B4-BE49-F238E27FC236}">
                <a16:creationId xmlns:a16="http://schemas.microsoft.com/office/drawing/2014/main" id="{C430314D-0BA2-0B47-15E3-B1E5268B04F4}"/>
              </a:ext>
            </a:extLst>
          </p:cNvPr>
          <p:cNvPicPr>
            <a:picLocks noChangeAspect="1"/>
          </p:cNvPicPr>
          <p:nvPr/>
        </p:nvPicPr>
        <p:blipFill>
          <a:blip r:embed="rId3"/>
          <a:stretch>
            <a:fillRect/>
          </a:stretch>
        </p:blipFill>
        <p:spPr>
          <a:xfrm>
            <a:off x="16546885" y="9063158"/>
            <a:ext cx="6030827" cy="4225683"/>
          </a:xfrm>
          <a:prstGeom prst="rect">
            <a:avLst/>
          </a:prstGeom>
        </p:spPr>
      </p:pic>
      <p:pic>
        <p:nvPicPr>
          <p:cNvPr id="6" name="Picture 5">
            <a:extLst>
              <a:ext uri="{FF2B5EF4-FFF2-40B4-BE49-F238E27FC236}">
                <a16:creationId xmlns:a16="http://schemas.microsoft.com/office/drawing/2014/main" id="{2CBAA92C-2852-B545-7C3F-F1D3054C28F7}"/>
              </a:ext>
            </a:extLst>
          </p:cNvPr>
          <p:cNvPicPr>
            <a:picLocks noChangeAspect="1"/>
          </p:cNvPicPr>
          <p:nvPr/>
        </p:nvPicPr>
        <p:blipFill>
          <a:blip r:embed="rId4"/>
          <a:stretch>
            <a:fillRect/>
          </a:stretch>
        </p:blipFill>
        <p:spPr>
          <a:xfrm>
            <a:off x="3209058" y="8720456"/>
            <a:ext cx="1619251" cy="1921145"/>
          </a:xfrm>
          <a:prstGeom prst="rect">
            <a:avLst/>
          </a:prstGeom>
        </p:spPr>
      </p:pic>
      <p:sp>
        <p:nvSpPr>
          <p:cNvPr id="7" name="TextBox 6">
            <a:extLst>
              <a:ext uri="{FF2B5EF4-FFF2-40B4-BE49-F238E27FC236}">
                <a16:creationId xmlns:a16="http://schemas.microsoft.com/office/drawing/2014/main" id="{7E5248AE-0BE9-AE72-438F-BE0940D7371E}"/>
              </a:ext>
            </a:extLst>
          </p:cNvPr>
          <p:cNvSpPr txBox="1"/>
          <p:nvPr/>
        </p:nvSpPr>
        <p:spPr>
          <a:xfrm>
            <a:off x="5406952" y="9239035"/>
            <a:ext cx="16063913" cy="786113"/>
          </a:xfrm>
          <a:prstGeom prst="rect">
            <a:avLst/>
          </a:prstGeom>
          <a:noFill/>
        </p:spPr>
        <p:txBody>
          <a:bodyPr wrap="square" rtlCol="0">
            <a:spAutoFit/>
          </a:bodyPr>
          <a:lstStyle/>
          <a:p>
            <a:pPr algn="just"/>
            <a:r>
              <a:rPr lang="zh-CN" altLang="en-US" dirty="0"/>
              <a:t>❌</a:t>
            </a:r>
            <a:r>
              <a:rPr lang="en-US" altLang="zh-CN" dirty="0"/>
              <a:t>Nothing can do with two qubits gate</a:t>
            </a:r>
            <a:endParaRPr lang="zh-CN" altLang="en-US" dirty="0"/>
          </a:p>
        </p:txBody>
      </p:sp>
      <p:pic>
        <p:nvPicPr>
          <p:cNvPr id="8" name="Picture 7">
            <a:extLst>
              <a:ext uri="{FF2B5EF4-FFF2-40B4-BE49-F238E27FC236}">
                <a16:creationId xmlns:a16="http://schemas.microsoft.com/office/drawing/2014/main" id="{536CA34B-0E6A-0643-2B62-27BC0E3E4B6D}"/>
              </a:ext>
            </a:extLst>
          </p:cNvPr>
          <p:cNvPicPr>
            <a:picLocks noChangeAspect="1"/>
          </p:cNvPicPr>
          <p:nvPr/>
        </p:nvPicPr>
        <p:blipFill>
          <a:blip r:embed="rId5"/>
          <a:stretch>
            <a:fillRect/>
          </a:stretch>
        </p:blipFill>
        <p:spPr>
          <a:xfrm>
            <a:off x="3209058" y="10947944"/>
            <a:ext cx="1862138" cy="1551782"/>
          </a:xfrm>
          <a:prstGeom prst="rect">
            <a:avLst/>
          </a:prstGeom>
        </p:spPr>
      </p:pic>
      <p:sp>
        <p:nvSpPr>
          <p:cNvPr id="9" name="TextBox 8">
            <a:extLst>
              <a:ext uri="{FF2B5EF4-FFF2-40B4-BE49-F238E27FC236}">
                <a16:creationId xmlns:a16="http://schemas.microsoft.com/office/drawing/2014/main" id="{08F70A2B-CDDB-6488-7E8F-1533C801A210}"/>
              </a:ext>
            </a:extLst>
          </p:cNvPr>
          <p:cNvSpPr txBox="1"/>
          <p:nvPr/>
        </p:nvSpPr>
        <p:spPr>
          <a:xfrm>
            <a:off x="5497439" y="11313577"/>
            <a:ext cx="16063913" cy="786113"/>
          </a:xfrm>
          <a:prstGeom prst="rect">
            <a:avLst/>
          </a:prstGeom>
          <a:noFill/>
        </p:spPr>
        <p:txBody>
          <a:bodyPr wrap="square" rtlCol="0">
            <a:spAutoFit/>
          </a:bodyPr>
          <a:lstStyle/>
          <a:p>
            <a:pPr algn="just"/>
            <a:r>
              <a:rPr lang="zh-CN" altLang="en-US" dirty="0"/>
              <a:t>✔ </a:t>
            </a:r>
            <a:r>
              <a:rPr lang="en-US" altLang="zh-CN" dirty="0"/>
              <a:t>Parameters are tunable on control channel.</a:t>
            </a:r>
            <a:endParaRPr lang="zh-CN" altLang="en-US" dirty="0"/>
          </a:p>
        </p:txBody>
      </p:sp>
    </p:spTree>
    <p:extLst>
      <p:ext uri="{BB962C8B-B14F-4D97-AF65-F5344CB8AC3E}">
        <p14:creationId xmlns:p14="http://schemas.microsoft.com/office/powerpoint/2010/main" val="3653541662"/>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Capability to tune frequency on pulse-level</a:t>
            </a:r>
          </a:p>
        </p:txBody>
      </p:sp>
      <p:pic>
        <p:nvPicPr>
          <p:cNvPr id="4" name="Picture 3">
            <a:extLst>
              <a:ext uri="{FF2B5EF4-FFF2-40B4-BE49-F238E27FC236}">
                <a16:creationId xmlns:a16="http://schemas.microsoft.com/office/drawing/2014/main" id="{65C5CF5F-37D4-722E-237B-E1CCE073EBB2}"/>
              </a:ext>
            </a:extLst>
          </p:cNvPr>
          <p:cNvPicPr>
            <a:picLocks noChangeAspect="1"/>
          </p:cNvPicPr>
          <p:nvPr/>
        </p:nvPicPr>
        <p:blipFill>
          <a:blip r:embed="rId3"/>
          <a:stretch>
            <a:fillRect/>
          </a:stretch>
        </p:blipFill>
        <p:spPr>
          <a:xfrm>
            <a:off x="11692624" y="2147045"/>
            <a:ext cx="11471217" cy="10603645"/>
          </a:xfrm>
          <a:prstGeom prst="rect">
            <a:avLst/>
          </a:prstGeom>
        </p:spPr>
      </p:pic>
    </p:spTree>
    <p:extLst>
      <p:ext uri="{BB962C8B-B14F-4D97-AF65-F5344CB8AC3E}">
        <p14:creationId xmlns:p14="http://schemas.microsoft.com/office/powerpoint/2010/main" val="162291510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Progressive learning fix the problem that non gradient optimizer cannot hold high dimensional parameters, and progressive approaching to target point is also fit the quantum speed limit (QSL) theory.</a:t>
            </a:r>
          </a:p>
          <a:p>
            <a:endParaRPr lang="en-US" dirty="0"/>
          </a:p>
          <a:p>
            <a:endParaRPr lang="en-US" dirty="0"/>
          </a:p>
        </p:txBody>
      </p:sp>
      <p:pic>
        <p:nvPicPr>
          <p:cNvPr id="6" name="Picture 5">
            <a:extLst>
              <a:ext uri="{FF2B5EF4-FFF2-40B4-BE49-F238E27FC236}">
                <a16:creationId xmlns:a16="http://schemas.microsoft.com/office/drawing/2014/main" id="{5B03F933-775C-EC87-297C-1A23B122B0DE}"/>
              </a:ext>
            </a:extLst>
          </p:cNvPr>
          <p:cNvPicPr>
            <a:picLocks noChangeAspect="1"/>
          </p:cNvPicPr>
          <p:nvPr/>
        </p:nvPicPr>
        <p:blipFill>
          <a:blip r:embed="rId2"/>
          <a:stretch>
            <a:fillRect/>
          </a:stretch>
        </p:blipFill>
        <p:spPr>
          <a:xfrm>
            <a:off x="5640532" y="4427182"/>
            <a:ext cx="15485745" cy="4077681"/>
          </a:xfrm>
          <a:prstGeom prst="rect">
            <a:avLst/>
          </a:prstGeom>
        </p:spPr>
      </p:pic>
      <p:pic>
        <p:nvPicPr>
          <p:cNvPr id="7" name="Picture 6">
            <a:extLst>
              <a:ext uri="{FF2B5EF4-FFF2-40B4-BE49-F238E27FC236}">
                <a16:creationId xmlns:a16="http://schemas.microsoft.com/office/drawing/2014/main" id="{50E3BE8F-0C8A-5170-AD1C-102FE2546DE1}"/>
              </a:ext>
            </a:extLst>
          </p:cNvPr>
          <p:cNvPicPr>
            <a:picLocks noChangeAspect="1"/>
          </p:cNvPicPr>
          <p:nvPr/>
        </p:nvPicPr>
        <p:blipFill>
          <a:blip r:embed="rId3"/>
          <a:stretch>
            <a:fillRect/>
          </a:stretch>
        </p:blipFill>
        <p:spPr>
          <a:xfrm>
            <a:off x="6968316" y="10296774"/>
            <a:ext cx="13170125" cy="2836642"/>
          </a:xfrm>
          <a:prstGeom prst="rect">
            <a:avLst/>
          </a:prstGeom>
        </p:spPr>
      </p:pic>
    </p:spTree>
    <p:extLst>
      <p:ext uri="{BB962C8B-B14F-4D97-AF65-F5344CB8AC3E}">
        <p14:creationId xmlns:p14="http://schemas.microsoft.com/office/powerpoint/2010/main" val="349678350"/>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2E04-98D9-A8B0-0465-8CC3B9301799}"/>
              </a:ext>
            </a:extLst>
          </p:cNvPr>
          <p:cNvPicPr>
            <a:picLocks noChangeAspect="1"/>
          </p:cNvPicPr>
          <p:nvPr/>
        </p:nvPicPr>
        <p:blipFill>
          <a:blip r:embed="rId2"/>
          <a:stretch>
            <a:fillRect/>
          </a:stretch>
        </p:blipFill>
        <p:spPr>
          <a:xfrm>
            <a:off x="2133600" y="1632729"/>
            <a:ext cx="18897600" cy="6025575"/>
          </a:xfrm>
          <a:prstGeom prst="rect">
            <a:avLst/>
          </a:prstGeom>
        </p:spPr>
      </p:pic>
      <p:pic>
        <p:nvPicPr>
          <p:cNvPr id="3" name="Picture 2">
            <a:extLst>
              <a:ext uri="{FF2B5EF4-FFF2-40B4-BE49-F238E27FC236}">
                <a16:creationId xmlns:a16="http://schemas.microsoft.com/office/drawing/2014/main" id="{84323C7F-8C9A-E04B-CA4F-4CD1F5373E7F}"/>
              </a:ext>
            </a:extLst>
          </p:cNvPr>
          <p:cNvPicPr>
            <a:picLocks noChangeAspect="1"/>
          </p:cNvPicPr>
          <p:nvPr/>
        </p:nvPicPr>
        <p:blipFill>
          <a:blip r:embed="rId3"/>
          <a:stretch>
            <a:fillRect/>
          </a:stretch>
        </p:blipFill>
        <p:spPr>
          <a:xfrm>
            <a:off x="514350" y="7455749"/>
            <a:ext cx="6611620" cy="5252650"/>
          </a:xfrm>
          <a:prstGeom prst="rect">
            <a:avLst/>
          </a:prstGeom>
        </p:spPr>
      </p:pic>
      <p:pic>
        <p:nvPicPr>
          <p:cNvPr id="4" name="Picture 3">
            <a:extLst>
              <a:ext uri="{FF2B5EF4-FFF2-40B4-BE49-F238E27FC236}">
                <a16:creationId xmlns:a16="http://schemas.microsoft.com/office/drawing/2014/main" id="{A82CC407-0BF0-96F2-0394-BC07B51876BD}"/>
              </a:ext>
            </a:extLst>
          </p:cNvPr>
          <p:cNvPicPr>
            <a:picLocks noChangeAspect="1"/>
          </p:cNvPicPr>
          <p:nvPr/>
        </p:nvPicPr>
        <p:blipFill>
          <a:blip r:embed="rId4"/>
          <a:stretch>
            <a:fillRect/>
          </a:stretch>
        </p:blipFill>
        <p:spPr>
          <a:xfrm>
            <a:off x="7275830" y="7658304"/>
            <a:ext cx="6611620" cy="5100393"/>
          </a:xfrm>
          <a:prstGeom prst="rect">
            <a:avLst/>
          </a:prstGeom>
        </p:spPr>
      </p:pic>
      <p:sp>
        <p:nvSpPr>
          <p:cNvPr id="5" name="TextBox 4">
            <a:extLst>
              <a:ext uri="{FF2B5EF4-FFF2-40B4-BE49-F238E27FC236}">
                <a16:creationId xmlns:a16="http://schemas.microsoft.com/office/drawing/2014/main" id="{E1BD7ADD-47C7-FCD1-3439-BF0AEC369500}"/>
              </a:ext>
            </a:extLst>
          </p:cNvPr>
          <p:cNvSpPr txBox="1"/>
          <p:nvPr/>
        </p:nvSpPr>
        <p:spPr>
          <a:xfrm>
            <a:off x="14725650" y="8137139"/>
            <a:ext cx="9144000" cy="3355214"/>
          </a:xfrm>
          <a:prstGeom prst="rect">
            <a:avLst/>
          </a:prstGeom>
          <a:noFill/>
        </p:spPr>
        <p:txBody>
          <a:bodyPr wrap="square" rtlCol="0">
            <a:spAutoFit/>
          </a:bodyPr>
          <a:lstStyle/>
          <a:p>
            <a:pPr algn="just"/>
            <a:r>
              <a:rPr lang="en-US" altLang="zh-CN" sz="3600" dirty="0">
                <a:solidFill>
                  <a:srgbClr val="FF0000"/>
                </a:solidFill>
              </a:rPr>
              <a:t>97.3% reduction</a:t>
            </a:r>
            <a:r>
              <a:rPr lang="en-US" altLang="zh-CN" sz="3600" dirty="0"/>
              <a:t> in ansatz duration compared to </a:t>
            </a:r>
            <a:r>
              <a:rPr lang="en-US" altLang="zh-CN" sz="3600" dirty="0" err="1"/>
              <a:t>QuantumNAS</a:t>
            </a:r>
            <a:r>
              <a:rPr lang="en-US" altLang="zh-CN" sz="3600" dirty="0"/>
              <a:t>.</a:t>
            </a:r>
          </a:p>
          <a:p>
            <a:pPr algn="just"/>
            <a:r>
              <a:rPr lang="en-US" altLang="zh-CN" sz="3600" dirty="0"/>
              <a:t>Reduce duration by </a:t>
            </a:r>
            <a:r>
              <a:rPr lang="en-US" altLang="zh-CN" sz="3600" dirty="0">
                <a:solidFill>
                  <a:srgbClr val="FF0000"/>
                </a:solidFill>
              </a:rPr>
              <a:t>73.6%</a:t>
            </a:r>
            <a:r>
              <a:rPr lang="en-US" altLang="zh-CN" sz="3600" dirty="0"/>
              <a:t> compared to </a:t>
            </a:r>
            <a:r>
              <a:rPr lang="en-US" altLang="zh-CN" sz="3600" dirty="0" err="1"/>
              <a:t>RealAmplitude</a:t>
            </a:r>
            <a:r>
              <a:rPr lang="en-US" altLang="zh-CN" sz="3600" dirty="0"/>
              <a:t> Ansatz while maintaining ansatz performance.</a:t>
            </a:r>
            <a:endParaRPr lang="zh-CN" altLang="en-US" sz="3600" dirty="0"/>
          </a:p>
        </p:txBody>
      </p:sp>
      <p:sp>
        <p:nvSpPr>
          <p:cNvPr id="6" name="Consistent Improvements on Diverse Design Spaces">
            <a:extLst>
              <a:ext uri="{FF2B5EF4-FFF2-40B4-BE49-F238E27FC236}">
                <a16:creationId xmlns:a16="http://schemas.microsoft.com/office/drawing/2014/main" id="{9473A1B9-8717-1486-8D03-44A6E42B828B}"/>
              </a:ext>
            </a:extLst>
          </p:cNvPr>
          <p:cNvSpPr txBox="1">
            <a:spLocks noGrp="1"/>
          </p:cNvSpPr>
          <p:nvPr>
            <p:ph type="title"/>
          </p:nvPr>
        </p:nvSpPr>
        <p:spPr>
          <a:xfrm>
            <a:off x="622152" y="-192804"/>
            <a:ext cx="22790298" cy="2516521"/>
          </a:xfrm>
          <a:prstGeom prst="rect">
            <a:avLst/>
          </a:prstGeom>
        </p:spPr>
        <p:txBody>
          <a:bodyPr/>
          <a:lstStyle/>
          <a:p>
            <a:r>
              <a:rPr lang="en-US" altLang="zh-CN" sz="7200" dirty="0"/>
              <a:t>Framework and Evaluation</a:t>
            </a:r>
          </a:p>
        </p:txBody>
      </p:sp>
    </p:spTree>
    <p:extLst>
      <p:ext uri="{BB962C8B-B14F-4D97-AF65-F5344CB8AC3E}">
        <p14:creationId xmlns:p14="http://schemas.microsoft.com/office/powerpoint/2010/main" val="141184148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b="1" dirty="0" err="1"/>
              <a:t>HeH</a:t>
            </a:r>
            <a:r>
              <a:rPr lang="en-US" altLang="zh-CN" sz="4000" b="1" dirty="0"/>
              <a:t>+</a:t>
            </a:r>
            <a:r>
              <a:rPr lang="en-US" altLang="zh-CN" sz="4000" dirty="0"/>
              <a:t>: average accuracy </a:t>
            </a:r>
            <a:r>
              <a:rPr lang="en-US" altLang="zh-CN" sz="4000" dirty="0">
                <a:solidFill>
                  <a:srgbClr val="FF0000"/>
                </a:solidFill>
              </a:rPr>
              <a:t>99.336%, </a:t>
            </a:r>
            <a:r>
              <a:rPr lang="en-US" altLang="zh-CN" sz="4000" dirty="0"/>
              <a:t>with </a:t>
            </a:r>
            <a:r>
              <a:rPr lang="en-US" altLang="zh-CN" sz="4000" dirty="0">
                <a:solidFill>
                  <a:srgbClr val="FF0000"/>
                </a:solidFill>
              </a:rPr>
              <a:t>99.895% </a:t>
            </a:r>
            <a:r>
              <a:rPr lang="en-US" altLang="zh-CN" sz="4000" dirty="0"/>
              <a:t>being the highest achievable accuracy.  The absolute difference in energy is </a:t>
            </a:r>
            <a:r>
              <a:rPr lang="en-US" altLang="zh-CN" sz="4000" dirty="0">
                <a:solidFill>
                  <a:srgbClr val="FF0000"/>
                </a:solidFill>
              </a:rPr>
              <a:t>0.003H</a:t>
            </a:r>
            <a:r>
              <a:rPr lang="en-US" altLang="zh-CN" sz="4000" dirty="0"/>
              <a:t>, close to the requirement of computational chemistry error </a:t>
            </a:r>
            <a:r>
              <a:rPr lang="en-US" altLang="zh-CN" sz="4000" dirty="0">
                <a:solidFill>
                  <a:srgbClr val="FF0000"/>
                </a:solidFill>
              </a:rPr>
              <a:t>(0.0016H) </a:t>
            </a:r>
            <a:r>
              <a:rPr lang="en-US" altLang="zh-CN" sz="4000" dirty="0"/>
              <a:t>with only a toy model.</a:t>
            </a:r>
            <a:endParaRPr lang="zh-CN" altLang="en-US" sz="4000" dirty="0"/>
          </a:p>
          <a:p>
            <a:endParaRPr lang="en-US" dirty="0"/>
          </a:p>
        </p:txBody>
      </p:sp>
      <p:pic>
        <p:nvPicPr>
          <p:cNvPr id="4" name="Picture 3">
            <a:extLst>
              <a:ext uri="{FF2B5EF4-FFF2-40B4-BE49-F238E27FC236}">
                <a16:creationId xmlns:a16="http://schemas.microsoft.com/office/drawing/2014/main" id="{3817E602-CC13-CA1D-6D60-689BE8B07FB1}"/>
              </a:ext>
            </a:extLst>
          </p:cNvPr>
          <p:cNvPicPr>
            <a:picLocks noChangeAspect="1"/>
          </p:cNvPicPr>
          <p:nvPr/>
        </p:nvPicPr>
        <p:blipFill>
          <a:blip r:embed="rId2"/>
          <a:stretch>
            <a:fillRect/>
          </a:stretch>
        </p:blipFill>
        <p:spPr>
          <a:xfrm>
            <a:off x="4555375" y="4783391"/>
            <a:ext cx="18987769" cy="3289193"/>
          </a:xfrm>
          <a:prstGeom prst="rect">
            <a:avLst/>
          </a:prstGeom>
        </p:spPr>
      </p:pic>
      <p:pic>
        <p:nvPicPr>
          <p:cNvPr id="5" name="Picture 4">
            <a:extLst>
              <a:ext uri="{FF2B5EF4-FFF2-40B4-BE49-F238E27FC236}">
                <a16:creationId xmlns:a16="http://schemas.microsoft.com/office/drawing/2014/main" id="{83BFE33E-B960-3AE9-190F-391C91022434}"/>
              </a:ext>
            </a:extLst>
          </p:cNvPr>
          <p:cNvPicPr>
            <a:picLocks noChangeAspect="1"/>
          </p:cNvPicPr>
          <p:nvPr/>
        </p:nvPicPr>
        <p:blipFill>
          <a:blip r:embed="rId3"/>
          <a:stretch>
            <a:fillRect/>
          </a:stretch>
        </p:blipFill>
        <p:spPr>
          <a:xfrm>
            <a:off x="5147390" y="8070842"/>
            <a:ext cx="18016451" cy="5631359"/>
          </a:xfrm>
          <a:prstGeom prst="rect">
            <a:avLst/>
          </a:prstGeom>
        </p:spPr>
      </p:pic>
    </p:spTree>
    <p:extLst>
      <p:ext uri="{BB962C8B-B14F-4D97-AF65-F5344CB8AC3E}">
        <p14:creationId xmlns:p14="http://schemas.microsoft.com/office/powerpoint/2010/main" val="366553961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Verify the effectiveness of progressive learning scheme.</a:t>
            </a:r>
          </a:p>
          <a:p>
            <a:endParaRPr lang="en-US" dirty="0"/>
          </a:p>
        </p:txBody>
      </p:sp>
      <p:pic>
        <p:nvPicPr>
          <p:cNvPr id="4" name="Picture 3">
            <a:extLst>
              <a:ext uri="{FF2B5EF4-FFF2-40B4-BE49-F238E27FC236}">
                <a16:creationId xmlns:a16="http://schemas.microsoft.com/office/drawing/2014/main" id="{F61E8153-71B1-E821-7256-20CFBED67B90}"/>
              </a:ext>
            </a:extLst>
          </p:cNvPr>
          <p:cNvPicPr>
            <a:picLocks noChangeAspect="1"/>
          </p:cNvPicPr>
          <p:nvPr/>
        </p:nvPicPr>
        <p:blipFill>
          <a:blip r:embed="rId3"/>
          <a:stretch>
            <a:fillRect/>
          </a:stretch>
        </p:blipFill>
        <p:spPr>
          <a:xfrm>
            <a:off x="1200150" y="3359380"/>
            <a:ext cx="23183850" cy="5643673"/>
          </a:xfrm>
          <a:prstGeom prst="rect">
            <a:avLst/>
          </a:prstGeom>
        </p:spPr>
      </p:pic>
      <p:pic>
        <p:nvPicPr>
          <p:cNvPr id="5" name="Picture 4">
            <a:extLst>
              <a:ext uri="{FF2B5EF4-FFF2-40B4-BE49-F238E27FC236}">
                <a16:creationId xmlns:a16="http://schemas.microsoft.com/office/drawing/2014/main" id="{B42D318D-BDA8-C560-F2DF-6CD284231A5D}"/>
              </a:ext>
            </a:extLst>
          </p:cNvPr>
          <p:cNvPicPr>
            <a:picLocks noChangeAspect="1"/>
          </p:cNvPicPr>
          <p:nvPr/>
        </p:nvPicPr>
        <p:blipFill>
          <a:blip r:embed="rId4"/>
          <a:stretch>
            <a:fillRect/>
          </a:stretch>
        </p:blipFill>
        <p:spPr>
          <a:xfrm>
            <a:off x="15511895" y="8870049"/>
            <a:ext cx="8204268" cy="4781550"/>
          </a:xfrm>
          <a:prstGeom prst="rect">
            <a:avLst/>
          </a:prstGeom>
        </p:spPr>
      </p:pic>
    </p:spTree>
    <p:extLst>
      <p:ext uri="{BB962C8B-B14F-4D97-AF65-F5344CB8AC3E}">
        <p14:creationId xmlns:p14="http://schemas.microsoft.com/office/powerpoint/2010/main" val="8735409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TorchQuantum Library</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A fast library for classical simulation of quantum circuit in </a:t>
            </a:r>
            <a:r>
              <a:rPr lang="en-US" b="1" dirty="0" err="1"/>
              <a:t>PyTorch</a:t>
            </a:r>
            <a:endParaRPr lang="en-US" b="1" dirty="0"/>
          </a:p>
          <a:p>
            <a:pPr lvl="1"/>
            <a:r>
              <a:rPr lang="en-US" dirty="0"/>
              <a:t>Automatic </a:t>
            </a:r>
            <a:r>
              <a:rPr lang="en-US" b="1" dirty="0"/>
              <a:t>gradient</a:t>
            </a:r>
            <a:r>
              <a:rPr lang="en-US" dirty="0"/>
              <a:t> computation for training parameterized quantum circuit</a:t>
            </a:r>
          </a:p>
          <a:p>
            <a:pPr lvl="1"/>
            <a:r>
              <a:rPr lang="en-US" b="1" dirty="0"/>
              <a:t>GPU-accelerated </a:t>
            </a:r>
            <a:r>
              <a:rPr lang="en-US" dirty="0"/>
              <a:t>tensor processing with batch mode support</a:t>
            </a:r>
          </a:p>
          <a:p>
            <a:pPr lvl="1"/>
            <a:r>
              <a:rPr lang="en-US" b="1" dirty="0"/>
              <a:t>Density matrix and state vector </a:t>
            </a:r>
            <a:r>
              <a:rPr lang="en-US" dirty="0"/>
              <a:t>simulators</a:t>
            </a:r>
          </a:p>
          <a:p>
            <a:pPr lvl="1"/>
            <a:r>
              <a:rPr lang="en-US" b="1" dirty="0"/>
              <a:t>Dynamic computation graph </a:t>
            </a:r>
            <a:r>
              <a:rPr lang="en-US" dirty="0"/>
              <a:t>for easy debugging </a:t>
            </a:r>
          </a:p>
          <a:p>
            <a:pPr lvl="1"/>
            <a:r>
              <a:rPr lang="en-US" dirty="0"/>
              <a:t>Easy construction of </a:t>
            </a:r>
            <a:r>
              <a:rPr lang="en-US" b="1" dirty="0"/>
              <a:t>hybrid classical and quantum </a:t>
            </a:r>
            <a:r>
              <a:rPr lang="en-US" dirty="0"/>
              <a:t>neural networks</a:t>
            </a:r>
          </a:p>
          <a:p>
            <a:pPr lvl="1"/>
            <a:r>
              <a:rPr lang="en-US" b="1" dirty="0"/>
              <a:t>Gate</a:t>
            </a:r>
            <a:r>
              <a:rPr lang="en-US" dirty="0"/>
              <a:t> level and </a:t>
            </a:r>
            <a:r>
              <a:rPr lang="en-US" b="1" dirty="0"/>
              <a:t>pulse</a:t>
            </a:r>
            <a:r>
              <a:rPr lang="en-US" dirty="0"/>
              <a:t> level simulation support</a:t>
            </a:r>
          </a:p>
          <a:p>
            <a:pPr lvl="1"/>
            <a:r>
              <a:rPr lang="en-US" b="1" dirty="0"/>
              <a:t>Converters</a:t>
            </a:r>
            <a:r>
              <a:rPr lang="en-US" dirty="0"/>
              <a:t> to other frameworks such as IBM </a:t>
            </a:r>
            <a:r>
              <a:rPr lang="en-US" dirty="0" err="1"/>
              <a:t>Qiskit</a:t>
            </a:r>
            <a:endParaRPr lang="en-US" dirty="0"/>
          </a:p>
          <a:p>
            <a:pPr lvl="1"/>
            <a:r>
              <a:rPr lang="en-US" dirty="0"/>
              <a:t>And so on…</a:t>
            </a:r>
          </a:p>
          <a:p>
            <a:pPr marL="609600" lvl="1" indent="0">
              <a:buNone/>
            </a:pPr>
            <a:endParaRPr lang="en-US" b="1" dirty="0"/>
          </a:p>
          <a:p>
            <a:pPr marL="0" indent="0">
              <a:buNone/>
            </a:pPr>
            <a:endParaRPr lang="en-US" dirty="0"/>
          </a:p>
        </p:txBody>
      </p:sp>
    </p:spTree>
    <p:extLst>
      <p:ext uri="{BB962C8B-B14F-4D97-AF65-F5344CB8AC3E}">
        <p14:creationId xmlns:p14="http://schemas.microsoft.com/office/powerpoint/2010/main" val="273259965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70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
        <p:nvSpPr>
          <p:cNvPr id="4" name="Mutation and Crossover">
            <a:extLst>
              <a:ext uri="{FF2B5EF4-FFF2-40B4-BE49-F238E27FC236}">
                <a16:creationId xmlns:a16="http://schemas.microsoft.com/office/drawing/2014/main" id="{1C0FB393-93C1-A12F-B5D2-BBAAB9BC6618}"/>
              </a:ext>
            </a:extLst>
          </p:cNvPr>
          <p:cNvSpPr txBox="1">
            <a:spLocks/>
          </p:cNvSpPr>
          <p:nvPr/>
        </p:nvSpPr>
        <p:spPr>
          <a:xfrm>
            <a:off x="440266" y="0"/>
            <a:ext cx="12970933" cy="32205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algn="l" hangingPunct="1"/>
            <a:r>
              <a:rPr lang="en-US" b="0" dirty="0">
                <a:solidFill>
                  <a:schemeClr val="tx1"/>
                </a:solidFill>
              </a:rPr>
              <a:t>Hands-On Section</a:t>
            </a:r>
            <a:br>
              <a:rPr lang="en-US" dirty="0">
                <a:solidFill>
                  <a:schemeClr val="tx1"/>
                </a:solidFill>
              </a:rPr>
            </a:br>
            <a:r>
              <a:rPr lang="en-US" dirty="0">
                <a:solidFill>
                  <a:schemeClr val="tx1"/>
                </a:solidFill>
              </a:rPr>
              <a:t>2</a:t>
            </a:r>
            <a:r>
              <a:rPr lang="en-US" altLang="zh-CN" dirty="0">
                <a:solidFill>
                  <a:schemeClr val="tx1"/>
                </a:solidFill>
              </a:rPr>
              <a:t>.2 Variational Pulse Learning</a:t>
            </a:r>
            <a:endParaRPr lang="en-US" dirty="0">
              <a:solidFill>
                <a:schemeClr val="tx1"/>
              </a:solidFill>
            </a:endParaRPr>
          </a:p>
        </p:txBody>
      </p:sp>
    </p:spTree>
    <p:extLst>
      <p:ext uri="{BB962C8B-B14F-4D97-AF65-F5344CB8AC3E}">
        <p14:creationId xmlns:p14="http://schemas.microsoft.com/office/powerpoint/2010/main" val="390503892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272643157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Challenges of PQC — Noise"/>
          <p:cNvSpPr txBox="1">
            <a:spLocks noGrp="1"/>
          </p:cNvSpPr>
          <p:nvPr>
            <p:ph type="title"/>
          </p:nvPr>
        </p:nvSpPr>
        <p:spPr>
          <a:prstGeom prst="rect">
            <a:avLst/>
          </a:prstGeom>
        </p:spPr>
        <p:txBody>
          <a:bodyPr/>
          <a:lstStyle/>
          <a:p>
            <a:r>
              <a:t>Challenges of PQC — Noise</a:t>
            </a:r>
          </a:p>
        </p:txBody>
      </p:sp>
      <p:sp>
        <p:nvSpPr>
          <p:cNvPr id="147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72</a:t>
            </a:fld>
            <a:endParaRPr/>
          </a:p>
        </p:txBody>
      </p:sp>
      <p:pic>
        <p:nvPicPr>
          <p:cNvPr id="1478" name="sim_vs_real.pdf" descr="sim_vs_real.pdf"/>
          <p:cNvPicPr>
            <a:picLocks noChangeAspect="1"/>
          </p:cNvPicPr>
          <p:nvPr/>
        </p:nvPicPr>
        <p:blipFill>
          <a:blip r:embed="rId3"/>
          <a:stretch>
            <a:fillRect/>
          </a:stretch>
        </p:blipFill>
        <p:spPr>
          <a:xfrm>
            <a:off x="6426188" y="5839873"/>
            <a:ext cx="10608917" cy="7085530"/>
          </a:xfrm>
          <a:prstGeom prst="rect">
            <a:avLst/>
          </a:prstGeom>
          <a:ln w="12700">
            <a:miter lim="400000"/>
          </a:ln>
        </p:spPr>
      </p:pic>
      <p:sp>
        <p:nvSpPr>
          <p:cNvPr id="1479" name="Noise degrades the Parameterized Quantum Circuit (PQC) reliability…"/>
          <p:cNvSpPr txBox="1">
            <a:spLocks noGrp="1"/>
          </p:cNvSpPr>
          <p:nvPr>
            <p:ph type="body" sz="half" idx="1"/>
          </p:nvPr>
        </p:nvSpPr>
        <p:spPr>
          <a:xfrm>
            <a:off x="1231659" y="2540000"/>
            <a:ext cx="22572859" cy="4118106"/>
          </a:xfrm>
          <a:prstGeom prst="rect">
            <a:avLst/>
          </a:prstGeom>
        </p:spPr>
        <p:txBody>
          <a:bodyPr/>
          <a:lstStyle/>
          <a:p>
            <a:r>
              <a:rPr dirty="0"/>
              <a:t>Noise </a:t>
            </a:r>
            <a:r>
              <a:rPr b="1" dirty="0"/>
              <a:t>degrades</a:t>
            </a:r>
            <a:r>
              <a:rPr dirty="0"/>
              <a:t> PQC reliability</a:t>
            </a:r>
          </a:p>
          <a:p>
            <a:pPr>
              <a:buSzPct val="123000"/>
            </a:pPr>
            <a:r>
              <a:rPr dirty="0"/>
              <a:t>More parameters increase the noise-free accuracy but degrade the measured accuracy</a:t>
            </a:r>
          </a:p>
          <a:p>
            <a:pPr>
              <a:buSzPct val="123000"/>
            </a:pPr>
            <a:r>
              <a:rPr dirty="0"/>
              <a:t>Therefore, circuit architecture is critical</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484"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endParaRPr/>
          </a:p>
        </p:txBody>
      </p:sp>
      <p:sp>
        <p:nvSpPr>
          <p:cNvPr id="14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73</a:t>
            </a:fld>
            <a:endParaRPr/>
          </a:p>
        </p:txBody>
      </p:sp>
      <p:grpSp>
        <p:nvGrpSpPr>
          <p:cNvPr id="1514" name="Group"/>
          <p:cNvGrpSpPr/>
          <p:nvPr/>
        </p:nvGrpSpPr>
        <p:grpSpPr>
          <a:xfrm>
            <a:off x="6148838" y="3347694"/>
            <a:ext cx="5571724" cy="2586259"/>
            <a:chOff x="0" y="0"/>
            <a:chExt cx="5571722" cy="2586258"/>
          </a:xfrm>
        </p:grpSpPr>
        <p:sp>
          <p:nvSpPr>
            <p:cNvPr id="148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90"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1"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2"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3"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4"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5"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6"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7"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01" name="Group"/>
            <p:cNvGrpSpPr/>
            <p:nvPr/>
          </p:nvGrpSpPr>
          <p:grpSpPr>
            <a:xfrm>
              <a:off x="2548458" y="186852"/>
              <a:ext cx="751435" cy="1063781"/>
              <a:chOff x="0" y="0"/>
              <a:chExt cx="751434" cy="1063779"/>
            </a:xfrm>
          </p:grpSpPr>
          <p:sp>
            <p:nvSpPr>
              <p:cNvPr id="149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4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5" name="Group"/>
            <p:cNvGrpSpPr/>
            <p:nvPr/>
          </p:nvGrpSpPr>
          <p:grpSpPr>
            <a:xfrm>
              <a:off x="3133146" y="845379"/>
              <a:ext cx="751435" cy="1063781"/>
              <a:chOff x="0" y="0"/>
              <a:chExt cx="751434" cy="1063779"/>
            </a:xfrm>
          </p:grpSpPr>
          <p:sp>
            <p:nvSpPr>
              <p:cNvPr id="150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9" name="Group"/>
            <p:cNvGrpSpPr/>
            <p:nvPr/>
          </p:nvGrpSpPr>
          <p:grpSpPr>
            <a:xfrm>
              <a:off x="3717835" y="1510386"/>
              <a:ext cx="751435" cy="1063781"/>
              <a:chOff x="0" y="0"/>
              <a:chExt cx="751434" cy="1063779"/>
            </a:xfrm>
          </p:grpSpPr>
          <p:sp>
            <p:nvSpPr>
              <p:cNvPr id="150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13" name="Group"/>
            <p:cNvGrpSpPr/>
            <p:nvPr/>
          </p:nvGrpSpPr>
          <p:grpSpPr>
            <a:xfrm>
              <a:off x="4579429" y="3771"/>
              <a:ext cx="751435" cy="2397317"/>
              <a:chOff x="0" y="0"/>
              <a:chExt cx="751434" cy="2397315"/>
            </a:xfrm>
          </p:grpSpPr>
          <p:sp>
            <p:nvSpPr>
              <p:cNvPr id="1510"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1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1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543" name="Group"/>
          <p:cNvGrpSpPr/>
          <p:nvPr/>
        </p:nvGrpSpPr>
        <p:grpSpPr>
          <a:xfrm>
            <a:off x="14034800" y="3375559"/>
            <a:ext cx="5571724" cy="2586259"/>
            <a:chOff x="0" y="0"/>
            <a:chExt cx="5571722" cy="2586258"/>
          </a:xfrm>
        </p:grpSpPr>
        <p:sp>
          <p:nvSpPr>
            <p:cNvPr id="151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9"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0"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1"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2"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3"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4"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5"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6"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30" name="Group"/>
            <p:cNvGrpSpPr/>
            <p:nvPr/>
          </p:nvGrpSpPr>
          <p:grpSpPr>
            <a:xfrm>
              <a:off x="2548458" y="186852"/>
              <a:ext cx="751435" cy="1063781"/>
              <a:chOff x="0" y="0"/>
              <a:chExt cx="751434" cy="1063779"/>
            </a:xfrm>
          </p:grpSpPr>
          <p:sp>
            <p:nvSpPr>
              <p:cNvPr id="1527"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4" name="Group"/>
            <p:cNvGrpSpPr/>
            <p:nvPr/>
          </p:nvGrpSpPr>
          <p:grpSpPr>
            <a:xfrm>
              <a:off x="3133146" y="845379"/>
              <a:ext cx="751435" cy="1063781"/>
              <a:chOff x="0" y="0"/>
              <a:chExt cx="751434" cy="1063779"/>
            </a:xfrm>
          </p:grpSpPr>
          <p:sp>
            <p:nvSpPr>
              <p:cNvPr id="153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8" name="Group"/>
            <p:cNvGrpSpPr/>
            <p:nvPr/>
          </p:nvGrpSpPr>
          <p:grpSpPr>
            <a:xfrm>
              <a:off x="3717835" y="1510386"/>
              <a:ext cx="751435" cy="1063781"/>
              <a:chOff x="0" y="0"/>
              <a:chExt cx="751434" cy="1063779"/>
            </a:xfrm>
          </p:grpSpPr>
          <p:sp>
            <p:nvSpPr>
              <p:cNvPr id="153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42" name="Group"/>
            <p:cNvGrpSpPr/>
            <p:nvPr/>
          </p:nvGrpSpPr>
          <p:grpSpPr>
            <a:xfrm>
              <a:off x="4579429" y="3771"/>
              <a:ext cx="751435" cy="2397317"/>
              <a:chOff x="0" y="0"/>
              <a:chExt cx="751434" cy="2397315"/>
            </a:xfrm>
          </p:grpSpPr>
          <p:sp>
            <p:nvSpPr>
              <p:cNvPr id="1539"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4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4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544"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549"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p:txBody>
      </p:sp>
      <p:sp>
        <p:nvSpPr>
          <p:cNvPr id="15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74</a:t>
            </a:fld>
            <a:endParaRPr/>
          </a:p>
        </p:txBody>
      </p:sp>
      <p:grpSp>
        <p:nvGrpSpPr>
          <p:cNvPr id="1579" name="Group"/>
          <p:cNvGrpSpPr/>
          <p:nvPr/>
        </p:nvGrpSpPr>
        <p:grpSpPr>
          <a:xfrm>
            <a:off x="6148838" y="3347694"/>
            <a:ext cx="5571724" cy="2586259"/>
            <a:chOff x="0" y="0"/>
            <a:chExt cx="5571722" cy="2586258"/>
          </a:xfrm>
        </p:grpSpPr>
        <p:sp>
          <p:nvSpPr>
            <p:cNvPr id="155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56"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7"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8"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9"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6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66" name="Group"/>
            <p:cNvGrpSpPr/>
            <p:nvPr/>
          </p:nvGrpSpPr>
          <p:grpSpPr>
            <a:xfrm>
              <a:off x="2548458" y="186852"/>
              <a:ext cx="751435" cy="1063781"/>
              <a:chOff x="0" y="0"/>
              <a:chExt cx="751434" cy="1063779"/>
            </a:xfrm>
          </p:grpSpPr>
          <p:sp>
            <p:nvSpPr>
              <p:cNvPr id="156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0" name="Group"/>
            <p:cNvGrpSpPr/>
            <p:nvPr/>
          </p:nvGrpSpPr>
          <p:grpSpPr>
            <a:xfrm>
              <a:off x="3133146" y="845379"/>
              <a:ext cx="751435" cy="1063781"/>
              <a:chOff x="0" y="0"/>
              <a:chExt cx="751434" cy="1063779"/>
            </a:xfrm>
          </p:grpSpPr>
          <p:sp>
            <p:nvSpPr>
              <p:cNvPr id="156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4" name="Group"/>
            <p:cNvGrpSpPr/>
            <p:nvPr/>
          </p:nvGrpSpPr>
          <p:grpSpPr>
            <a:xfrm>
              <a:off x="3717835" y="1510386"/>
              <a:ext cx="751435" cy="1063781"/>
              <a:chOff x="0" y="0"/>
              <a:chExt cx="751434" cy="1063779"/>
            </a:xfrm>
          </p:grpSpPr>
          <p:sp>
            <p:nvSpPr>
              <p:cNvPr id="157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8" name="Group"/>
            <p:cNvGrpSpPr/>
            <p:nvPr/>
          </p:nvGrpSpPr>
          <p:grpSpPr>
            <a:xfrm>
              <a:off x="4579429" y="3771"/>
              <a:ext cx="751435" cy="2397317"/>
              <a:chOff x="0" y="0"/>
              <a:chExt cx="751434" cy="2397315"/>
            </a:xfrm>
          </p:grpSpPr>
          <p:sp>
            <p:nvSpPr>
              <p:cNvPr id="157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08" name="Group"/>
          <p:cNvGrpSpPr/>
          <p:nvPr/>
        </p:nvGrpSpPr>
        <p:grpSpPr>
          <a:xfrm>
            <a:off x="14034800" y="3375559"/>
            <a:ext cx="5571724" cy="2586259"/>
            <a:chOff x="0" y="0"/>
            <a:chExt cx="5571722" cy="2586258"/>
          </a:xfrm>
        </p:grpSpPr>
        <p:sp>
          <p:nvSpPr>
            <p:cNvPr id="15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4"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85"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6"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7"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8"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9"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0"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1"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95" name="Group"/>
            <p:cNvGrpSpPr/>
            <p:nvPr/>
          </p:nvGrpSpPr>
          <p:grpSpPr>
            <a:xfrm>
              <a:off x="2548458" y="186852"/>
              <a:ext cx="751435" cy="1063781"/>
              <a:chOff x="0" y="0"/>
              <a:chExt cx="751434" cy="1063779"/>
            </a:xfrm>
          </p:grpSpPr>
          <p:sp>
            <p:nvSpPr>
              <p:cNvPr id="1592"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99" name="Group"/>
            <p:cNvGrpSpPr/>
            <p:nvPr/>
          </p:nvGrpSpPr>
          <p:grpSpPr>
            <a:xfrm>
              <a:off x="3133146" y="845379"/>
              <a:ext cx="751435" cy="1063781"/>
              <a:chOff x="0" y="0"/>
              <a:chExt cx="751434" cy="1063779"/>
            </a:xfrm>
          </p:grpSpPr>
          <p:sp>
            <p:nvSpPr>
              <p:cNvPr id="1596"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3" name="Group"/>
            <p:cNvGrpSpPr/>
            <p:nvPr/>
          </p:nvGrpSpPr>
          <p:grpSpPr>
            <a:xfrm>
              <a:off x="3717835" y="1510386"/>
              <a:ext cx="751435" cy="1063781"/>
              <a:chOff x="0" y="0"/>
              <a:chExt cx="751434" cy="1063779"/>
            </a:xfrm>
          </p:grpSpPr>
          <p:sp>
            <p:nvSpPr>
              <p:cNvPr id="1600"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7" name="Group"/>
            <p:cNvGrpSpPr/>
            <p:nvPr/>
          </p:nvGrpSpPr>
          <p:grpSpPr>
            <a:xfrm>
              <a:off x="4579429" y="3771"/>
              <a:ext cx="751435" cy="2397317"/>
              <a:chOff x="0" y="0"/>
              <a:chExt cx="751434" cy="2397315"/>
            </a:xfrm>
          </p:grpSpPr>
          <p:sp>
            <p:nvSpPr>
              <p:cNvPr id="1604"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37" name="Group"/>
          <p:cNvGrpSpPr/>
          <p:nvPr/>
        </p:nvGrpSpPr>
        <p:grpSpPr>
          <a:xfrm>
            <a:off x="6148838" y="6751328"/>
            <a:ext cx="5571724" cy="2586259"/>
            <a:chOff x="0" y="0"/>
            <a:chExt cx="5571722" cy="2586258"/>
          </a:xfrm>
        </p:grpSpPr>
        <p:sp>
          <p:nvSpPr>
            <p:cNvPr id="160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3"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4"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5"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6"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7"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8"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9"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20"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24" name="Group"/>
            <p:cNvGrpSpPr/>
            <p:nvPr/>
          </p:nvGrpSpPr>
          <p:grpSpPr>
            <a:xfrm>
              <a:off x="2548458" y="186852"/>
              <a:ext cx="751435" cy="1063781"/>
              <a:chOff x="0" y="0"/>
              <a:chExt cx="751434" cy="1063779"/>
            </a:xfrm>
          </p:grpSpPr>
          <p:sp>
            <p:nvSpPr>
              <p:cNvPr id="162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28" name="Group"/>
            <p:cNvGrpSpPr/>
            <p:nvPr/>
          </p:nvGrpSpPr>
          <p:grpSpPr>
            <a:xfrm>
              <a:off x="3133146" y="845379"/>
              <a:ext cx="751435" cy="1063781"/>
              <a:chOff x="0" y="0"/>
              <a:chExt cx="751434" cy="1063779"/>
            </a:xfrm>
          </p:grpSpPr>
          <p:sp>
            <p:nvSpPr>
              <p:cNvPr id="162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2" name="Group"/>
            <p:cNvGrpSpPr/>
            <p:nvPr/>
          </p:nvGrpSpPr>
          <p:grpSpPr>
            <a:xfrm>
              <a:off x="3717835" y="1510386"/>
              <a:ext cx="751435" cy="1063781"/>
              <a:chOff x="0" y="0"/>
              <a:chExt cx="751434" cy="1063779"/>
            </a:xfrm>
          </p:grpSpPr>
          <p:sp>
            <p:nvSpPr>
              <p:cNvPr id="162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6" name="Group"/>
            <p:cNvGrpSpPr/>
            <p:nvPr/>
          </p:nvGrpSpPr>
          <p:grpSpPr>
            <a:xfrm>
              <a:off x="4579429" y="3771"/>
              <a:ext cx="751435" cy="2397317"/>
              <a:chOff x="0" y="0"/>
              <a:chExt cx="751434" cy="2397315"/>
            </a:xfrm>
          </p:grpSpPr>
          <p:sp>
            <p:nvSpPr>
              <p:cNvPr id="1633"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62" name="Group"/>
          <p:cNvGrpSpPr/>
          <p:nvPr/>
        </p:nvGrpSpPr>
        <p:grpSpPr>
          <a:xfrm>
            <a:off x="19425781" y="6751328"/>
            <a:ext cx="4749048" cy="2586259"/>
            <a:chOff x="0" y="0"/>
            <a:chExt cx="4749046" cy="2586258"/>
          </a:xfrm>
        </p:grpSpPr>
        <p:sp>
          <p:nvSpPr>
            <p:cNvPr id="1638"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39"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0"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1"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2"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3"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4"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5"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49" name="Group"/>
            <p:cNvGrpSpPr/>
            <p:nvPr/>
          </p:nvGrpSpPr>
          <p:grpSpPr>
            <a:xfrm>
              <a:off x="1725783" y="186852"/>
              <a:ext cx="751435" cy="1063780"/>
              <a:chOff x="0" y="0"/>
              <a:chExt cx="751434" cy="1063779"/>
            </a:xfrm>
          </p:grpSpPr>
          <p:sp>
            <p:nvSpPr>
              <p:cNvPr id="164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4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4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3" name="Group"/>
            <p:cNvGrpSpPr/>
            <p:nvPr/>
          </p:nvGrpSpPr>
          <p:grpSpPr>
            <a:xfrm>
              <a:off x="2310471" y="845379"/>
              <a:ext cx="751435" cy="1063781"/>
              <a:chOff x="0" y="0"/>
              <a:chExt cx="751434" cy="1063779"/>
            </a:xfrm>
          </p:grpSpPr>
          <p:sp>
            <p:nvSpPr>
              <p:cNvPr id="165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7" name="Group"/>
            <p:cNvGrpSpPr/>
            <p:nvPr/>
          </p:nvGrpSpPr>
          <p:grpSpPr>
            <a:xfrm>
              <a:off x="2895159" y="1510386"/>
              <a:ext cx="751435" cy="1063781"/>
              <a:chOff x="0" y="0"/>
              <a:chExt cx="751434" cy="1063779"/>
            </a:xfrm>
          </p:grpSpPr>
          <p:sp>
            <p:nvSpPr>
              <p:cNvPr id="165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61" name="Group"/>
            <p:cNvGrpSpPr/>
            <p:nvPr/>
          </p:nvGrpSpPr>
          <p:grpSpPr>
            <a:xfrm>
              <a:off x="3756753" y="3771"/>
              <a:ext cx="751435" cy="2397317"/>
              <a:chOff x="0" y="0"/>
              <a:chExt cx="751434" cy="2397315"/>
            </a:xfrm>
          </p:grpSpPr>
          <p:sp>
            <p:nvSpPr>
              <p:cNvPr id="1658"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60"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91" name="Group"/>
          <p:cNvGrpSpPr/>
          <p:nvPr/>
        </p:nvGrpSpPr>
        <p:grpSpPr>
          <a:xfrm>
            <a:off x="13869700" y="6751328"/>
            <a:ext cx="5571724" cy="2586259"/>
            <a:chOff x="0" y="0"/>
            <a:chExt cx="5571722" cy="2586258"/>
          </a:xfrm>
        </p:grpSpPr>
        <p:sp>
          <p:nvSpPr>
            <p:cNvPr id="1663"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4"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5"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6"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7"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68"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69"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0"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1"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2"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3"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4"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78" name="Group"/>
            <p:cNvGrpSpPr/>
            <p:nvPr/>
          </p:nvGrpSpPr>
          <p:grpSpPr>
            <a:xfrm>
              <a:off x="2548458" y="186852"/>
              <a:ext cx="751435" cy="1063781"/>
              <a:chOff x="0" y="0"/>
              <a:chExt cx="751434" cy="1063779"/>
            </a:xfrm>
          </p:grpSpPr>
          <p:sp>
            <p:nvSpPr>
              <p:cNvPr id="167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2" name="Group"/>
            <p:cNvGrpSpPr/>
            <p:nvPr/>
          </p:nvGrpSpPr>
          <p:grpSpPr>
            <a:xfrm>
              <a:off x="3133146" y="845379"/>
              <a:ext cx="751435" cy="1063781"/>
              <a:chOff x="0" y="0"/>
              <a:chExt cx="751434" cy="1063779"/>
            </a:xfrm>
          </p:grpSpPr>
          <p:sp>
            <p:nvSpPr>
              <p:cNvPr id="167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6" name="Group"/>
            <p:cNvGrpSpPr/>
            <p:nvPr/>
          </p:nvGrpSpPr>
          <p:grpSpPr>
            <a:xfrm>
              <a:off x="3717835" y="1510386"/>
              <a:ext cx="751435" cy="1063781"/>
              <a:chOff x="0" y="0"/>
              <a:chExt cx="751434" cy="1063779"/>
            </a:xfrm>
          </p:grpSpPr>
          <p:sp>
            <p:nvSpPr>
              <p:cNvPr id="168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90" name="Group"/>
            <p:cNvGrpSpPr/>
            <p:nvPr/>
          </p:nvGrpSpPr>
          <p:grpSpPr>
            <a:xfrm>
              <a:off x="4579429" y="3771"/>
              <a:ext cx="751435" cy="2397317"/>
              <a:chOff x="0" y="0"/>
              <a:chExt cx="751434" cy="2397315"/>
            </a:xfrm>
          </p:grpSpPr>
          <p:sp>
            <p:nvSpPr>
              <p:cNvPr id="168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69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69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698"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a:p>
            <a:pPr lvl="1">
              <a:buSzPct val="122000"/>
            </a:pPr>
            <a:endParaRPr/>
          </a:p>
          <a:p>
            <a:pPr lvl="1">
              <a:buSzPct val="122000"/>
            </a:pPr>
            <a:endParaRPr/>
          </a:p>
          <a:p>
            <a:pPr lvl="1">
              <a:buSzPct val="122000"/>
            </a:pPr>
            <a:endParaRPr/>
          </a:p>
          <a:p>
            <a:pPr lvl="1">
              <a:buSzPct val="122000"/>
            </a:pPr>
            <a:r>
              <a:t>Position of gates</a:t>
            </a:r>
          </a:p>
        </p:txBody>
      </p:sp>
      <p:sp>
        <p:nvSpPr>
          <p:cNvPr id="169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75</a:t>
            </a:fld>
            <a:endParaRPr/>
          </a:p>
        </p:txBody>
      </p:sp>
      <p:grpSp>
        <p:nvGrpSpPr>
          <p:cNvPr id="1728" name="Group"/>
          <p:cNvGrpSpPr/>
          <p:nvPr/>
        </p:nvGrpSpPr>
        <p:grpSpPr>
          <a:xfrm>
            <a:off x="6148838" y="3347694"/>
            <a:ext cx="5571724" cy="2586259"/>
            <a:chOff x="0" y="0"/>
            <a:chExt cx="5571722" cy="2586258"/>
          </a:xfrm>
        </p:grpSpPr>
        <p:sp>
          <p:nvSpPr>
            <p:cNvPr id="170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4"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05"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6"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7"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8"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9"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0"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1"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15" name="Group"/>
            <p:cNvGrpSpPr/>
            <p:nvPr/>
          </p:nvGrpSpPr>
          <p:grpSpPr>
            <a:xfrm>
              <a:off x="2548458" y="186852"/>
              <a:ext cx="751435" cy="1063781"/>
              <a:chOff x="0" y="0"/>
              <a:chExt cx="751434" cy="1063779"/>
            </a:xfrm>
          </p:grpSpPr>
          <p:sp>
            <p:nvSpPr>
              <p:cNvPr id="171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19" name="Group"/>
            <p:cNvGrpSpPr/>
            <p:nvPr/>
          </p:nvGrpSpPr>
          <p:grpSpPr>
            <a:xfrm>
              <a:off x="3133146" y="845379"/>
              <a:ext cx="751435" cy="1063781"/>
              <a:chOff x="0" y="0"/>
              <a:chExt cx="751434" cy="1063779"/>
            </a:xfrm>
          </p:grpSpPr>
          <p:sp>
            <p:nvSpPr>
              <p:cNvPr id="171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3" name="Group"/>
            <p:cNvGrpSpPr/>
            <p:nvPr/>
          </p:nvGrpSpPr>
          <p:grpSpPr>
            <a:xfrm>
              <a:off x="3717835" y="1510386"/>
              <a:ext cx="751435" cy="1063781"/>
              <a:chOff x="0" y="0"/>
              <a:chExt cx="751434" cy="1063779"/>
            </a:xfrm>
          </p:grpSpPr>
          <p:sp>
            <p:nvSpPr>
              <p:cNvPr id="172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7" name="Group"/>
            <p:cNvGrpSpPr/>
            <p:nvPr/>
          </p:nvGrpSpPr>
          <p:grpSpPr>
            <a:xfrm>
              <a:off x="4579429" y="3771"/>
              <a:ext cx="751435" cy="2397317"/>
              <a:chOff x="0" y="0"/>
              <a:chExt cx="751434" cy="2397315"/>
            </a:xfrm>
          </p:grpSpPr>
          <p:sp>
            <p:nvSpPr>
              <p:cNvPr id="1724"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57" name="Group"/>
          <p:cNvGrpSpPr/>
          <p:nvPr/>
        </p:nvGrpSpPr>
        <p:grpSpPr>
          <a:xfrm>
            <a:off x="14034800" y="3375559"/>
            <a:ext cx="5571724" cy="2586259"/>
            <a:chOff x="0" y="0"/>
            <a:chExt cx="5571722" cy="2586258"/>
          </a:xfrm>
        </p:grpSpPr>
        <p:sp>
          <p:nvSpPr>
            <p:cNvPr id="172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3"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4"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5"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6"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7"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8"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9"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40"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744" name="Group"/>
            <p:cNvGrpSpPr/>
            <p:nvPr/>
          </p:nvGrpSpPr>
          <p:grpSpPr>
            <a:xfrm>
              <a:off x="2548458" y="186852"/>
              <a:ext cx="751435" cy="1063781"/>
              <a:chOff x="0" y="0"/>
              <a:chExt cx="751434" cy="1063779"/>
            </a:xfrm>
          </p:grpSpPr>
          <p:sp>
            <p:nvSpPr>
              <p:cNvPr id="174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48" name="Group"/>
            <p:cNvGrpSpPr/>
            <p:nvPr/>
          </p:nvGrpSpPr>
          <p:grpSpPr>
            <a:xfrm>
              <a:off x="3133146" y="845379"/>
              <a:ext cx="751435" cy="1063781"/>
              <a:chOff x="0" y="0"/>
              <a:chExt cx="751434" cy="1063779"/>
            </a:xfrm>
          </p:grpSpPr>
          <p:sp>
            <p:nvSpPr>
              <p:cNvPr id="174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2" name="Group"/>
            <p:cNvGrpSpPr/>
            <p:nvPr/>
          </p:nvGrpSpPr>
          <p:grpSpPr>
            <a:xfrm>
              <a:off x="3717835" y="1510386"/>
              <a:ext cx="751435" cy="1063781"/>
              <a:chOff x="0" y="0"/>
              <a:chExt cx="751434" cy="1063779"/>
            </a:xfrm>
          </p:grpSpPr>
          <p:sp>
            <p:nvSpPr>
              <p:cNvPr id="1749"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6" name="Group"/>
            <p:cNvGrpSpPr/>
            <p:nvPr/>
          </p:nvGrpSpPr>
          <p:grpSpPr>
            <a:xfrm>
              <a:off x="4579429" y="3771"/>
              <a:ext cx="751435" cy="2397317"/>
              <a:chOff x="0" y="0"/>
              <a:chExt cx="751434" cy="2397315"/>
            </a:xfrm>
          </p:grpSpPr>
          <p:sp>
            <p:nvSpPr>
              <p:cNvPr id="1753"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86" name="Group"/>
          <p:cNvGrpSpPr/>
          <p:nvPr/>
        </p:nvGrpSpPr>
        <p:grpSpPr>
          <a:xfrm>
            <a:off x="6148838" y="6751328"/>
            <a:ext cx="5571724" cy="2586259"/>
            <a:chOff x="0" y="0"/>
            <a:chExt cx="5571722" cy="2586258"/>
          </a:xfrm>
        </p:grpSpPr>
        <p:sp>
          <p:nvSpPr>
            <p:cNvPr id="1758"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59"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0"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1"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2"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3"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4"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5"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6"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7"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8"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9"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73" name="Group"/>
            <p:cNvGrpSpPr/>
            <p:nvPr/>
          </p:nvGrpSpPr>
          <p:grpSpPr>
            <a:xfrm>
              <a:off x="2548458" y="186852"/>
              <a:ext cx="751435" cy="1063781"/>
              <a:chOff x="0" y="0"/>
              <a:chExt cx="751434" cy="1063779"/>
            </a:xfrm>
          </p:grpSpPr>
          <p:sp>
            <p:nvSpPr>
              <p:cNvPr id="177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77" name="Group"/>
            <p:cNvGrpSpPr/>
            <p:nvPr/>
          </p:nvGrpSpPr>
          <p:grpSpPr>
            <a:xfrm>
              <a:off x="3133146" y="845379"/>
              <a:ext cx="751435" cy="1063781"/>
              <a:chOff x="0" y="0"/>
              <a:chExt cx="751434" cy="1063779"/>
            </a:xfrm>
          </p:grpSpPr>
          <p:sp>
            <p:nvSpPr>
              <p:cNvPr id="177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1" name="Group"/>
            <p:cNvGrpSpPr/>
            <p:nvPr/>
          </p:nvGrpSpPr>
          <p:grpSpPr>
            <a:xfrm>
              <a:off x="3717835" y="1510386"/>
              <a:ext cx="751435" cy="1063781"/>
              <a:chOff x="0" y="0"/>
              <a:chExt cx="751434" cy="1063779"/>
            </a:xfrm>
          </p:grpSpPr>
          <p:sp>
            <p:nvSpPr>
              <p:cNvPr id="177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5" name="Group"/>
            <p:cNvGrpSpPr/>
            <p:nvPr/>
          </p:nvGrpSpPr>
          <p:grpSpPr>
            <a:xfrm>
              <a:off x="4579429" y="3771"/>
              <a:ext cx="751435" cy="2397317"/>
              <a:chOff x="0" y="0"/>
              <a:chExt cx="751434" cy="2397315"/>
            </a:xfrm>
          </p:grpSpPr>
          <p:sp>
            <p:nvSpPr>
              <p:cNvPr id="1782"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8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15" name="Group"/>
          <p:cNvGrpSpPr/>
          <p:nvPr/>
        </p:nvGrpSpPr>
        <p:grpSpPr>
          <a:xfrm>
            <a:off x="6148838" y="10318671"/>
            <a:ext cx="5571724" cy="2586260"/>
            <a:chOff x="0" y="0"/>
            <a:chExt cx="5571722" cy="2586258"/>
          </a:xfrm>
        </p:grpSpPr>
        <p:sp>
          <p:nvSpPr>
            <p:cNvPr id="1787"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8"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9"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0"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1"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2"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3"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4"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5"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6"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7"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8"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02" name="Group"/>
            <p:cNvGrpSpPr/>
            <p:nvPr/>
          </p:nvGrpSpPr>
          <p:grpSpPr>
            <a:xfrm>
              <a:off x="2548458" y="186852"/>
              <a:ext cx="751435" cy="1063781"/>
              <a:chOff x="0" y="0"/>
              <a:chExt cx="751434" cy="1063779"/>
            </a:xfrm>
          </p:grpSpPr>
          <p:sp>
            <p:nvSpPr>
              <p:cNvPr id="179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06" name="Group"/>
            <p:cNvGrpSpPr/>
            <p:nvPr/>
          </p:nvGrpSpPr>
          <p:grpSpPr>
            <a:xfrm>
              <a:off x="3133146" y="845379"/>
              <a:ext cx="751435" cy="1063781"/>
              <a:chOff x="0" y="0"/>
              <a:chExt cx="751434" cy="1063779"/>
            </a:xfrm>
          </p:grpSpPr>
          <p:sp>
            <p:nvSpPr>
              <p:cNvPr id="180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0" name="Group"/>
            <p:cNvGrpSpPr/>
            <p:nvPr/>
          </p:nvGrpSpPr>
          <p:grpSpPr>
            <a:xfrm>
              <a:off x="3717835" y="1510386"/>
              <a:ext cx="751435" cy="1063781"/>
              <a:chOff x="0" y="0"/>
              <a:chExt cx="751434" cy="1063779"/>
            </a:xfrm>
          </p:grpSpPr>
          <p:sp>
            <p:nvSpPr>
              <p:cNvPr id="180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4" name="Group"/>
            <p:cNvGrpSpPr/>
            <p:nvPr/>
          </p:nvGrpSpPr>
          <p:grpSpPr>
            <a:xfrm>
              <a:off x="4579429" y="3771"/>
              <a:ext cx="751435" cy="2397317"/>
              <a:chOff x="0" y="0"/>
              <a:chExt cx="751434" cy="2397315"/>
            </a:xfrm>
          </p:grpSpPr>
          <p:sp>
            <p:nvSpPr>
              <p:cNvPr id="1811"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1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1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40" name="Group"/>
          <p:cNvGrpSpPr/>
          <p:nvPr/>
        </p:nvGrpSpPr>
        <p:grpSpPr>
          <a:xfrm>
            <a:off x="19425781" y="6751328"/>
            <a:ext cx="4749048" cy="2586259"/>
            <a:chOff x="0" y="0"/>
            <a:chExt cx="4749046" cy="2586258"/>
          </a:xfrm>
        </p:grpSpPr>
        <p:sp>
          <p:nvSpPr>
            <p:cNvPr id="1816"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7"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8"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9"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20"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1"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2"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3"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27" name="Group"/>
            <p:cNvGrpSpPr/>
            <p:nvPr/>
          </p:nvGrpSpPr>
          <p:grpSpPr>
            <a:xfrm>
              <a:off x="1725783" y="186852"/>
              <a:ext cx="751435" cy="1063780"/>
              <a:chOff x="0" y="0"/>
              <a:chExt cx="751434" cy="1063779"/>
            </a:xfrm>
          </p:grpSpPr>
          <p:sp>
            <p:nvSpPr>
              <p:cNvPr id="182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1" name="Group"/>
            <p:cNvGrpSpPr/>
            <p:nvPr/>
          </p:nvGrpSpPr>
          <p:grpSpPr>
            <a:xfrm>
              <a:off x="2310471" y="845379"/>
              <a:ext cx="751435" cy="1063781"/>
              <a:chOff x="0" y="0"/>
              <a:chExt cx="751434" cy="1063779"/>
            </a:xfrm>
          </p:grpSpPr>
          <p:sp>
            <p:nvSpPr>
              <p:cNvPr id="182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5" name="Group"/>
            <p:cNvGrpSpPr/>
            <p:nvPr/>
          </p:nvGrpSpPr>
          <p:grpSpPr>
            <a:xfrm>
              <a:off x="2895159" y="1510386"/>
              <a:ext cx="751435" cy="1063781"/>
              <a:chOff x="0" y="0"/>
              <a:chExt cx="751434" cy="1063779"/>
            </a:xfrm>
          </p:grpSpPr>
          <p:sp>
            <p:nvSpPr>
              <p:cNvPr id="183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9" name="Group"/>
            <p:cNvGrpSpPr/>
            <p:nvPr/>
          </p:nvGrpSpPr>
          <p:grpSpPr>
            <a:xfrm>
              <a:off x="3756753" y="3771"/>
              <a:ext cx="751435" cy="2397317"/>
              <a:chOff x="0" y="0"/>
              <a:chExt cx="751434" cy="2397315"/>
            </a:xfrm>
          </p:grpSpPr>
          <p:sp>
            <p:nvSpPr>
              <p:cNvPr id="1836"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69" name="Group"/>
          <p:cNvGrpSpPr/>
          <p:nvPr/>
        </p:nvGrpSpPr>
        <p:grpSpPr>
          <a:xfrm>
            <a:off x="13869700" y="6751328"/>
            <a:ext cx="5571724" cy="2586259"/>
            <a:chOff x="0" y="0"/>
            <a:chExt cx="5571722" cy="2586258"/>
          </a:xfrm>
        </p:grpSpPr>
        <p:sp>
          <p:nvSpPr>
            <p:cNvPr id="18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46"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7"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8"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9"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5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56" name="Group"/>
            <p:cNvGrpSpPr/>
            <p:nvPr/>
          </p:nvGrpSpPr>
          <p:grpSpPr>
            <a:xfrm>
              <a:off x="2548458" y="186852"/>
              <a:ext cx="751435" cy="1063781"/>
              <a:chOff x="0" y="0"/>
              <a:chExt cx="751434" cy="1063779"/>
            </a:xfrm>
          </p:grpSpPr>
          <p:sp>
            <p:nvSpPr>
              <p:cNvPr id="185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0" name="Group"/>
            <p:cNvGrpSpPr/>
            <p:nvPr/>
          </p:nvGrpSpPr>
          <p:grpSpPr>
            <a:xfrm>
              <a:off x="3133146" y="845379"/>
              <a:ext cx="751435" cy="1063781"/>
              <a:chOff x="0" y="0"/>
              <a:chExt cx="751434" cy="1063779"/>
            </a:xfrm>
          </p:grpSpPr>
          <p:sp>
            <p:nvSpPr>
              <p:cNvPr id="185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4" name="Group"/>
            <p:cNvGrpSpPr/>
            <p:nvPr/>
          </p:nvGrpSpPr>
          <p:grpSpPr>
            <a:xfrm>
              <a:off x="3717835" y="1510386"/>
              <a:ext cx="751435" cy="1063781"/>
              <a:chOff x="0" y="0"/>
              <a:chExt cx="751434" cy="1063779"/>
            </a:xfrm>
          </p:grpSpPr>
          <p:sp>
            <p:nvSpPr>
              <p:cNvPr id="186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8" name="Group"/>
            <p:cNvGrpSpPr/>
            <p:nvPr/>
          </p:nvGrpSpPr>
          <p:grpSpPr>
            <a:xfrm>
              <a:off x="4579429" y="3771"/>
              <a:ext cx="751435" cy="2397317"/>
              <a:chOff x="0" y="0"/>
              <a:chExt cx="751434" cy="2397315"/>
            </a:xfrm>
          </p:grpSpPr>
          <p:sp>
            <p:nvSpPr>
              <p:cNvPr id="186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901" name="Group"/>
          <p:cNvGrpSpPr/>
          <p:nvPr/>
        </p:nvGrpSpPr>
        <p:grpSpPr>
          <a:xfrm>
            <a:off x="14316385" y="10322443"/>
            <a:ext cx="5125039" cy="3548592"/>
            <a:chOff x="446684" y="0"/>
            <a:chExt cx="5125038" cy="3548591"/>
          </a:xfrm>
        </p:grpSpPr>
        <p:sp>
          <p:nvSpPr>
            <p:cNvPr id="1870"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1"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2"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3"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4" name="⎥0〉"/>
            <p:cNvSpPr/>
            <p:nvPr/>
          </p:nvSpPr>
          <p:spPr>
            <a:xfrm>
              <a:off x="446684" y="2874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5" name="⎥0〉"/>
            <p:cNvSpPr/>
            <p:nvPr/>
          </p:nvSpPr>
          <p:spPr>
            <a:xfrm>
              <a:off x="446684" y="95566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6" name="⎥0〉"/>
            <p:cNvSpPr/>
            <p:nvPr/>
          </p:nvSpPr>
          <p:spPr>
            <a:xfrm>
              <a:off x="446684" y="1623904"/>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7" name="⎥0〉"/>
            <p:cNvSpPr/>
            <p:nvPr/>
          </p:nvSpPr>
          <p:spPr>
            <a:xfrm>
              <a:off x="446684" y="2278591"/>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1880" name="Group"/>
            <p:cNvGrpSpPr/>
            <p:nvPr/>
          </p:nvGrpSpPr>
          <p:grpSpPr>
            <a:xfrm>
              <a:off x="2333279" y="15593"/>
              <a:ext cx="751435" cy="1250348"/>
              <a:chOff x="0" y="0"/>
              <a:chExt cx="751434" cy="1250346"/>
            </a:xfrm>
          </p:grpSpPr>
          <p:sp>
            <p:nvSpPr>
              <p:cNvPr id="1878"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79"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83" name="Group"/>
            <p:cNvGrpSpPr/>
            <p:nvPr/>
          </p:nvGrpSpPr>
          <p:grpSpPr>
            <a:xfrm>
              <a:off x="4575935" y="655040"/>
              <a:ext cx="751435" cy="1250348"/>
              <a:chOff x="0" y="0"/>
              <a:chExt cx="751434" cy="1250346"/>
            </a:xfrm>
          </p:grpSpPr>
          <p:sp>
            <p:nvSpPr>
              <p:cNvPr id="1881"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82"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92" name="Group"/>
            <p:cNvGrpSpPr/>
            <p:nvPr/>
          </p:nvGrpSpPr>
          <p:grpSpPr>
            <a:xfrm>
              <a:off x="954320" y="197804"/>
              <a:ext cx="1336124" cy="1722308"/>
              <a:chOff x="0" y="0"/>
              <a:chExt cx="1336122" cy="1722306"/>
            </a:xfrm>
          </p:grpSpPr>
          <p:grpSp>
            <p:nvGrpSpPr>
              <p:cNvPr id="1887" name="Group"/>
              <p:cNvGrpSpPr/>
              <p:nvPr/>
            </p:nvGrpSpPr>
            <p:grpSpPr>
              <a:xfrm>
                <a:off x="0" y="-1"/>
                <a:ext cx="751435" cy="1063781"/>
                <a:chOff x="0" y="0"/>
                <a:chExt cx="751434" cy="1063779"/>
              </a:xfrm>
            </p:grpSpPr>
            <p:sp>
              <p:nvSpPr>
                <p:cNvPr id="188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91" name="Group"/>
              <p:cNvGrpSpPr/>
              <p:nvPr/>
            </p:nvGrpSpPr>
            <p:grpSpPr>
              <a:xfrm>
                <a:off x="584688" y="658526"/>
                <a:ext cx="751435" cy="1063781"/>
                <a:chOff x="0" y="0"/>
                <a:chExt cx="751434" cy="1063779"/>
              </a:xfrm>
            </p:grpSpPr>
            <p:sp>
              <p:nvSpPr>
                <p:cNvPr id="188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96" name="Group"/>
            <p:cNvGrpSpPr/>
            <p:nvPr/>
          </p:nvGrpSpPr>
          <p:grpSpPr>
            <a:xfrm>
              <a:off x="2473235" y="1506614"/>
              <a:ext cx="751435" cy="1063781"/>
              <a:chOff x="0" y="0"/>
              <a:chExt cx="751434" cy="1063779"/>
            </a:xfrm>
          </p:grpSpPr>
          <p:sp>
            <p:nvSpPr>
              <p:cNvPr id="189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00" name="Group"/>
            <p:cNvGrpSpPr/>
            <p:nvPr/>
          </p:nvGrpSpPr>
          <p:grpSpPr>
            <a:xfrm>
              <a:off x="3334829" y="0"/>
              <a:ext cx="751435" cy="2397316"/>
              <a:chOff x="0" y="0"/>
              <a:chExt cx="751434" cy="2397315"/>
            </a:xfrm>
          </p:grpSpPr>
          <p:sp>
            <p:nvSpPr>
              <p:cNvPr id="189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90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4" name="Line"/>
          <p:cNvSpPr/>
          <p:nvPr/>
        </p:nvSpPr>
        <p:spPr>
          <a:xfrm>
            <a:off x="12373014" y="11611801"/>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Rounded Rectangle"/>
          <p:cNvSpPr/>
          <p:nvPr/>
        </p:nvSpPr>
        <p:spPr>
          <a:xfrm>
            <a:off x="13225798" y="3228376"/>
            <a:ext cx="7560914" cy="903236"/>
          </a:xfrm>
          <a:prstGeom prst="roundRect">
            <a:avLst>
              <a:gd name="adj" fmla="val 21091"/>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09" name="Rounded Rectangle"/>
          <p:cNvSpPr/>
          <p:nvPr/>
        </p:nvSpPr>
        <p:spPr>
          <a:xfrm>
            <a:off x="12812650" y="7299779"/>
            <a:ext cx="7397115" cy="2641331"/>
          </a:xfrm>
          <a:prstGeom prst="roundRect">
            <a:avLst>
              <a:gd name="adj" fmla="val 7570"/>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0" name="Rounded Rectangle"/>
          <p:cNvSpPr/>
          <p:nvPr/>
        </p:nvSpPr>
        <p:spPr>
          <a:xfrm>
            <a:off x="4067179" y="7362184"/>
            <a:ext cx="6098722" cy="2516520"/>
          </a:xfrm>
          <a:prstGeom prst="roundRect">
            <a:avLst>
              <a:gd name="adj" fmla="val 7570"/>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1" name="Rounded Rectangle"/>
          <p:cNvSpPr/>
          <p:nvPr/>
        </p:nvSpPr>
        <p:spPr>
          <a:xfrm>
            <a:off x="3645680" y="3228376"/>
            <a:ext cx="8618209" cy="903236"/>
          </a:xfrm>
          <a:prstGeom prst="roundRect">
            <a:avLst>
              <a:gd name="adj" fmla="val 21091"/>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2" name="Goal of QuantumNAS"/>
          <p:cNvSpPr txBox="1">
            <a:spLocks noGrp="1"/>
          </p:cNvSpPr>
          <p:nvPr>
            <p:ph type="title"/>
          </p:nvPr>
        </p:nvSpPr>
        <p:spPr>
          <a:prstGeom prst="rect">
            <a:avLst/>
          </a:prstGeom>
        </p:spPr>
        <p:txBody>
          <a:bodyPr/>
          <a:lstStyle/>
          <a:p>
            <a:r>
              <a:t>Goal of QuantumNAS</a:t>
            </a:r>
          </a:p>
        </p:txBody>
      </p:sp>
      <p:sp>
        <p:nvSpPr>
          <p:cNvPr id="191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76</a:t>
            </a:fld>
            <a:endParaRPr/>
          </a:p>
        </p:txBody>
      </p:sp>
      <p:sp>
        <p:nvSpPr>
          <p:cNvPr id="1914" name="Automatically &amp; efficiently search for noise-robust quantum circuit"/>
          <p:cNvSpPr txBox="1"/>
          <p:nvPr/>
        </p:nvSpPr>
        <p:spPr>
          <a:xfrm>
            <a:off x="3698038" y="3260395"/>
            <a:ext cx="16987925" cy="7682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nSpc>
                <a:spcPct val="100000"/>
              </a:lnSpc>
              <a:defRPr sz="4600" b="0"/>
            </a:lvl1pPr>
          </a:lstStyle>
          <a:p>
            <a:r>
              <a:t>Automatically &amp; efficiently search for noise-robust quantum circuit</a:t>
            </a:r>
          </a:p>
        </p:txBody>
      </p:sp>
      <p:sp>
        <p:nvSpPr>
          <p:cNvPr id="1915" name="Train one “SuperCircuit”, providing parameters to many “SubCircuits”"/>
          <p:cNvSpPr txBox="1"/>
          <p:nvPr/>
        </p:nvSpPr>
        <p:spPr>
          <a:xfrm>
            <a:off x="4175202" y="7697047"/>
            <a:ext cx="5882677" cy="17994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100000"/>
              </a:lnSpc>
              <a:defRPr b="0"/>
            </a:lvl1pPr>
          </a:lstStyle>
          <a:p>
            <a:r>
              <a:t>Train one “SuperCircuit”, providing parameters to many “SubCircuits”</a:t>
            </a:r>
          </a:p>
        </p:txBody>
      </p:sp>
      <p:sp>
        <p:nvSpPr>
          <p:cNvPr id="1916" name="Line"/>
          <p:cNvSpPr/>
          <p:nvPr/>
        </p:nvSpPr>
        <p:spPr>
          <a:xfrm>
            <a:off x="7528858" y="4497231"/>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7" name="Line"/>
          <p:cNvSpPr/>
          <p:nvPr/>
        </p:nvSpPr>
        <p:spPr>
          <a:xfrm>
            <a:off x="16511207" y="4466028"/>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8" name="(1) Quantum noise feedback in the search loop…"/>
          <p:cNvSpPr txBox="1"/>
          <p:nvPr/>
        </p:nvSpPr>
        <p:spPr>
          <a:xfrm>
            <a:off x="12998791" y="7436698"/>
            <a:ext cx="7151833" cy="2370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a:lnSpc>
                <a:spcPct val="100000"/>
              </a:lnSpc>
              <a:defRPr b="0"/>
            </a:pPr>
            <a:r>
              <a:t>(1) Quantum noise feedback in the search loop</a:t>
            </a:r>
          </a:p>
          <a:p>
            <a:pPr algn="l">
              <a:lnSpc>
                <a:spcPct val="100000"/>
              </a:lnSpc>
              <a:defRPr b="0"/>
            </a:pPr>
            <a:r>
              <a:t>(2) Co-search the circuit architecture and qubit mapping</a:t>
            </a:r>
          </a:p>
        </p:txBody>
      </p:sp>
      <p:sp>
        <p:nvSpPr>
          <p:cNvPr id="1919" name="Solve the challenge of large design space"/>
          <p:cNvSpPr txBox="1"/>
          <p:nvPr/>
        </p:nvSpPr>
        <p:spPr>
          <a:xfrm>
            <a:off x="3315535" y="10357082"/>
            <a:ext cx="7243687" cy="1306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design space</a:t>
            </a:r>
          </a:p>
        </p:txBody>
      </p:sp>
      <p:sp>
        <p:nvSpPr>
          <p:cNvPr id="1920" name="Solve the challenge of large quantum noise"/>
          <p:cNvSpPr txBox="1"/>
          <p:nvPr/>
        </p:nvSpPr>
        <p:spPr>
          <a:xfrm>
            <a:off x="12605302" y="10099594"/>
            <a:ext cx="7811811" cy="13065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quantum noise</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QuantumNAS"/>
          <p:cNvSpPr txBox="1">
            <a:spLocks noGrp="1"/>
          </p:cNvSpPr>
          <p:nvPr>
            <p:ph type="title"/>
          </p:nvPr>
        </p:nvSpPr>
        <p:spPr>
          <a:prstGeom prst="rect">
            <a:avLst/>
          </a:prstGeom>
        </p:spPr>
        <p:txBody>
          <a:bodyPr/>
          <a:lstStyle/>
          <a:p>
            <a:r>
              <a:t>QuantumNAS</a:t>
            </a:r>
          </a:p>
        </p:txBody>
      </p:sp>
      <p:sp>
        <p:nvSpPr>
          <p:cNvPr id="1925"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pPr>
            <a:r>
              <a:t>Iterative Quantum Gate Pruning</a:t>
            </a:r>
          </a:p>
        </p:txBody>
      </p:sp>
      <p:sp>
        <p:nvSpPr>
          <p:cNvPr id="192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77</a:t>
            </a:fld>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QuantumNAS"/>
          <p:cNvSpPr txBox="1">
            <a:spLocks noGrp="1"/>
          </p:cNvSpPr>
          <p:nvPr>
            <p:ph type="title"/>
          </p:nvPr>
        </p:nvSpPr>
        <p:spPr>
          <a:prstGeom prst="rect">
            <a:avLst/>
          </a:prstGeom>
        </p:spPr>
        <p:txBody>
          <a:bodyPr/>
          <a:lstStyle/>
          <a:p>
            <a:r>
              <a:t>QuantumNAS</a:t>
            </a:r>
          </a:p>
        </p:txBody>
      </p:sp>
      <p:sp>
        <p:nvSpPr>
          <p:cNvPr id="1931"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193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78</a:t>
            </a:fld>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SuperCircuit &amp; SubCircuit"/>
          <p:cNvSpPr txBox="1">
            <a:spLocks noGrp="1"/>
          </p:cNvSpPr>
          <p:nvPr>
            <p:ph type="title"/>
          </p:nvPr>
        </p:nvSpPr>
        <p:spPr>
          <a:prstGeom prst="rect">
            <a:avLst/>
          </a:prstGeom>
        </p:spPr>
        <p:txBody>
          <a:bodyPr/>
          <a:lstStyle/>
          <a:p>
            <a:r>
              <a:t>SuperCircuit &amp; SubCircuit</a:t>
            </a:r>
          </a:p>
        </p:txBody>
      </p:sp>
      <p:sp>
        <p:nvSpPr>
          <p:cNvPr id="193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79</a:t>
            </a:fld>
            <a:endParaRPr/>
          </a:p>
        </p:txBody>
      </p:sp>
      <p:sp>
        <p:nvSpPr>
          <p:cNvPr id="1938"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lvl2pPr>
              <a:buSzPct val="122000"/>
            </a:lvl2pPr>
          </a:lstStyle>
          <a:p>
            <a:r>
              <a:rPr dirty="0"/>
              <a:t>Firstly construct a design space. For example, a design space of maximum 4 U3 in the first layer and 4 CU3 gates in the second layer</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a:t>
            </a:r>
            <a:r>
              <a:rPr lang="en-US" b="0" dirty="0"/>
              <a:t>Use Examples</a:t>
            </a:r>
            <a:endParaRPr kumimoji="0" lang="en-US" b="0" i="0" u="none" strike="noStrike" cap="none" spc="0" normalizeH="0" baseline="0" dirty="0">
              <a:ln>
                <a:noFill/>
              </a:ln>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1.4</a:t>
            </a:r>
            <a:r>
              <a:rPr kumimoji="0" lang="en-US" b="0" i="0" u="none" strike="noStrike" cap="none" spc="0" normalizeH="0" baseline="0" dirty="0">
                <a:ln>
                  <a:noFill/>
                </a:ln>
                <a:effectLst/>
                <a:uFillTx/>
                <a:latin typeface="+mn-lt"/>
                <a:ea typeface="+mn-ea"/>
                <a:cs typeface="+mn-cs"/>
                <a:sym typeface="Arial"/>
              </a:rPr>
              <a:t> QNN</a:t>
            </a:r>
            <a:r>
              <a:rPr kumimoji="0" lang="zh-CN" altLang="en-US" b="0" i="0" u="none" strike="noStrike" cap="none" spc="0" normalizeH="0" baseline="0" dirty="0">
                <a:ln>
                  <a:noFill/>
                </a:ln>
                <a:effectLst/>
                <a:uFillTx/>
                <a:latin typeface="+mn-lt"/>
                <a:ea typeface="+mn-ea"/>
                <a:cs typeface="+mn-cs"/>
                <a:sym typeface="Arial"/>
              </a:rPr>
              <a:t> </a:t>
            </a:r>
            <a:r>
              <a:rPr kumimoji="0" lang="en-US" altLang="zh-CN" b="0" i="0" u="none" strike="noStrike" cap="none" spc="0" normalizeH="0" baseline="0" dirty="0">
                <a:ln>
                  <a:noFill/>
                </a:ln>
                <a:effectLst/>
                <a:uFillTx/>
                <a:latin typeface="+mn-lt"/>
                <a:ea typeface="+mn-ea"/>
                <a:cs typeface="+mn-cs"/>
                <a:sym typeface="Arial"/>
              </a:rPr>
              <a:t>Compression</a:t>
            </a:r>
            <a:endParaRPr kumimoji="0" lang="en-US"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t>2</a:t>
            </a:r>
            <a:r>
              <a:rPr kumimoji="0" lang="en-US" b="0" i="0" u="none" strike="noStrike" cap="none" spc="0" normalizeH="0" baseline="0" dirty="0">
                <a:ln>
                  <a:noFill/>
                </a:ln>
                <a:effectLst/>
                <a:uFillTx/>
                <a:latin typeface="+mn-lt"/>
                <a:ea typeface="+mn-ea"/>
                <a:cs typeface="+mn-cs"/>
                <a:sym typeface="Arial"/>
              </a:rPr>
              <a:t>.1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421816063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 name="SuperCircuit &amp; SubCircuit"/>
          <p:cNvSpPr txBox="1">
            <a:spLocks noGrp="1"/>
          </p:cNvSpPr>
          <p:nvPr>
            <p:ph type="title"/>
          </p:nvPr>
        </p:nvSpPr>
        <p:spPr>
          <a:prstGeom prst="rect">
            <a:avLst/>
          </a:prstGeom>
        </p:spPr>
        <p:txBody>
          <a:bodyPr/>
          <a:lstStyle/>
          <a:p>
            <a:r>
              <a:t>SuperCircuit &amp; SubCircuit</a:t>
            </a:r>
          </a:p>
        </p:txBody>
      </p:sp>
      <p:sp>
        <p:nvSpPr>
          <p:cNvPr id="19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80</a:t>
            </a:fld>
            <a:endParaRPr/>
          </a:p>
        </p:txBody>
      </p:sp>
      <p:sp>
        <p:nvSpPr>
          <p:cNvPr id="1944"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p:txBody>
      </p:sp>
      <p:grpSp>
        <p:nvGrpSpPr>
          <p:cNvPr id="1973" name="Group"/>
          <p:cNvGrpSpPr/>
          <p:nvPr/>
        </p:nvGrpSpPr>
        <p:grpSpPr>
          <a:xfrm>
            <a:off x="9406138" y="6787417"/>
            <a:ext cx="5571723" cy="2586259"/>
            <a:chOff x="0" y="0"/>
            <a:chExt cx="5571722" cy="2586258"/>
          </a:xfrm>
        </p:grpSpPr>
        <p:sp>
          <p:nvSpPr>
            <p:cNvPr id="194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9"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50"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1"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2"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3"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4"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55"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56"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60" name="Group"/>
            <p:cNvGrpSpPr/>
            <p:nvPr/>
          </p:nvGrpSpPr>
          <p:grpSpPr>
            <a:xfrm>
              <a:off x="2548458" y="186852"/>
              <a:ext cx="751435" cy="1063781"/>
              <a:chOff x="0" y="0"/>
              <a:chExt cx="751434" cy="1063779"/>
            </a:xfrm>
          </p:grpSpPr>
          <p:sp>
            <p:nvSpPr>
              <p:cNvPr id="1957"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rPr dirty="0"/>
                  <a:t>5</a:t>
                </a:r>
              </a:p>
            </p:txBody>
          </p:sp>
          <p:sp>
            <p:nvSpPr>
              <p:cNvPr id="19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4" name="Group"/>
            <p:cNvGrpSpPr/>
            <p:nvPr/>
          </p:nvGrpSpPr>
          <p:grpSpPr>
            <a:xfrm>
              <a:off x="3133146" y="845379"/>
              <a:ext cx="751435" cy="1063781"/>
              <a:chOff x="0" y="0"/>
              <a:chExt cx="751434" cy="1063779"/>
            </a:xfrm>
          </p:grpSpPr>
          <p:sp>
            <p:nvSpPr>
              <p:cNvPr id="1961"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8" name="Group"/>
            <p:cNvGrpSpPr/>
            <p:nvPr/>
          </p:nvGrpSpPr>
          <p:grpSpPr>
            <a:xfrm>
              <a:off x="3717835" y="1510386"/>
              <a:ext cx="751435" cy="1063781"/>
              <a:chOff x="0" y="0"/>
              <a:chExt cx="751434" cy="1063779"/>
            </a:xfrm>
          </p:grpSpPr>
          <p:sp>
            <p:nvSpPr>
              <p:cNvPr id="1965"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19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72" name="Group"/>
            <p:cNvGrpSpPr/>
            <p:nvPr/>
          </p:nvGrpSpPr>
          <p:grpSpPr>
            <a:xfrm>
              <a:off x="4579429" y="3771"/>
              <a:ext cx="751435" cy="2397317"/>
              <a:chOff x="0" y="0"/>
              <a:chExt cx="751434" cy="2397315"/>
            </a:xfrm>
          </p:grpSpPr>
          <p:sp>
            <p:nvSpPr>
              <p:cNvPr id="1969"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197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7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SuperCircuit &amp; SubCircuit"/>
          <p:cNvSpPr txBox="1">
            <a:spLocks noGrp="1"/>
          </p:cNvSpPr>
          <p:nvPr>
            <p:ph type="title"/>
          </p:nvPr>
        </p:nvSpPr>
        <p:spPr>
          <a:prstGeom prst="rect">
            <a:avLst/>
          </a:prstGeom>
        </p:spPr>
        <p:txBody>
          <a:bodyPr/>
          <a:lstStyle/>
          <a:p>
            <a:r>
              <a:t>SuperCircuit &amp; SubCircuit</a:t>
            </a:r>
          </a:p>
        </p:txBody>
      </p:sp>
      <p:sp>
        <p:nvSpPr>
          <p:cNvPr id="19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81</a:t>
            </a:fld>
            <a:endParaRPr/>
          </a:p>
        </p:txBody>
      </p:sp>
      <p:sp>
        <p:nvSpPr>
          <p:cNvPr id="1979"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a:p>
            <a:endParaRPr dirty="0"/>
          </a:p>
          <a:p>
            <a:endParaRPr dirty="0"/>
          </a:p>
          <a:p>
            <a:endParaRPr dirty="0"/>
          </a:p>
          <a:p>
            <a:r>
              <a:rPr dirty="0"/>
              <a:t>Each candidate circuit in the design space (called </a:t>
            </a:r>
            <a:r>
              <a:rPr dirty="0" err="1"/>
              <a:t>SubCircuit</a:t>
            </a:r>
            <a:r>
              <a:rPr dirty="0"/>
              <a:t>) is a </a:t>
            </a:r>
            <a:r>
              <a:rPr b="1" dirty="0"/>
              <a:t>subset</a:t>
            </a:r>
            <a:r>
              <a:rPr dirty="0"/>
              <a:t> of the </a:t>
            </a:r>
            <a:r>
              <a:rPr dirty="0" err="1"/>
              <a:t>SuperCircuit</a:t>
            </a:r>
            <a:endParaRPr dirty="0"/>
          </a:p>
        </p:txBody>
      </p:sp>
      <p:grpSp>
        <p:nvGrpSpPr>
          <p:cNvPr id="2008" name="Group"/>
          <p:cNvGrpSpPr/>
          <p:nvPr/>
        </p:nvGrpSpPr>
        <p:grpSpPr>
          <a:xfrm>
            <a:off x="9406138" y="6778274"/>
            <a:ext cx="5571723" cy="2586259"/>
            <a:chOff x="0" y="0"/>
            <a:chExt cx="5571722" cy="2586258"/>
          </a:xfrm>
        </p:grpSpPr>
        <p:sp>
          <p:nvSpPr>
            <p:cNvPr id="19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4"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85"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6"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7"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8"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9"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90"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91"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95" name="Group"/>
            <p:cNvGrpSpPr/>
            <p:nvPr/>
          </p:nvGrpSpPr>
          <p:grpSpPr>
            <a:xfrm>
              <a:off x="2548458" y="186852"/>
              <a:ext cx="751435" cy="1063781"/>
              <a:chOff x="0" y="0"/>
              <a:chExt cx="751434" cy="1063779"/>
            </a:xfrm>
          </p:grpSpPr>
          <p:sp>
            <p:nvSpPr>
              <p:cNvPr id="1992"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19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99" name="Group"/>
            <p:cNvGrpSpPr/>
            <p:nvPr/>
          </p:nvGrpSpPr>
          <p:grpSpPr>
            <a:xfrm>
              <a:off x="3133146" y="845379"/>
              <a:ext cx="751435" cy="1063781"/>
              <a:chOff x="0" y="0"/>
              <a:chExt cx="751434" cy="1063779"/>
            </a:xfrm>
          </p:grpSpPr>
          <p:sp>
            <p:nvSpPr>
              <p:cNvPr id="1996"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3" name="Group"/>
            <p:cNvGrpSpPr/>
            <p:nvPr/>
          </p:nvGrpSpPr>
          <p:grpSpPr>
            <a:xfrm>
              <a:off x="3717835" y="1510386"/>
              <a:ext cx="751435" cy="1063781"/>
              <a:chOff x="0" y="0"/>
              <a:chExt cx="751434" cy="1063779"/>
            </a:xfrm>
          </p:grpSpPr>
          <p:sp>
            <p:nvSpPr>
              <p:cNvPr id="2000"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7" name="Group"/>
            <p:cNvGrpSpPr/>
            <p:nvPr/>
          </p:nvGrpSpPr>
          <p:grpSpPr>
            <a:xfrm>
              <a:off x="4579429" y="3771"/>
              <a:ext cx="751435" cy="2397317"/>
              <a:chOff x="0" y="0"/>
              <a:chExt cx="751434" cy="2397315"/>
            </a:xfrm>
          </p:grpSpPr>
          <p:sp>
            <p:nvSpPr>
              <p:cNvPr id="2004"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31" name="Group"/>
          <p:cNvGrpSpPr/>
          <p:nvPr/>
        </p:nvGrpSpPr>
        <p:grpSpPr>
          <a:xfrm>
            <a:off x="2411883" y="10376549"/>
            <a:ext cx="5571724" cy="2509275"/>
            <a:chOff x="0" y="0"/>
            <a:chExt cx="5571722" cy="2509273"/>
          </a:xfrm>
        </p:grpSpPr>
        <p:sp>
          <p:nvSpPr>
            <p:cNvPr id="2009"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0"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1"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2"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3" name="⎥0〉"/>
            <p:cNvSpPr txBox="1"/>
            <p:nvPr/>
          </p:nvSpPr>
          <p:spPr>
            <a:xfrm>
              <a:off x="0" y="56740"/>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4" name="⎥0〉"/>
            <p:cNvSpPr txBox="1"/>
            <p:nvPr/>
          </p:nvSpPr>
          <p:spPr>
            <a:xfrm>
              <a:off x="0" y="724981"/>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5" name="⎥0〉"/>
            <p:cNvSpPr txBox="1"/>
            <p:nvPr/>
          </p:nvSpPr>
          <p:spPr>
            <a:xfrm>
              <a:off x="0" y="1393221"/>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6" name="⎥0〉"/>
            <p:cNvSpPr txBox="1"/>
            <p:nvPr/>
          </p:nvSpPr>
          <p:spPr>
            <a:xfrm>
              <a:off x="0" y="2047908"/>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7" name="2"/>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18" name="3"/>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grpSp>
          <p:nvGrpSpPr>
            <p:cNvPr id="2022" name="Group"/>
            <p:cNvGrpSpPr/>
            <p:nvPr/>
          </p:nvGrpSpPr>
          <p:grpSpPr>
            <a:xfrm>
              <a:off x="2548458" y="183080"/>
              <a:ext cx="751435" cy="1063780"/>
              <a:chOff x="0" y="0"/>
              <a:chExt cx="751434" cy="1063779"/>
            </a:xfrm>
          </p:grpSpPr>
          <p:sp>
            <p:nvSpPr>
              <p:cNvPr id="201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26" name="Group"/>
            <p:cNvGrpSpPr/>
            <p:nvPr/>
          </p:nvGrpSpPr>
          <p:grpSpPr>
            <a:xfrm>
              <a:off x="3133146" y="841607"/>
              <a:ext cx="751435" cy="1063781"/>
              <a:chOff x="0" y="0"/>
              <a:chExt cx="751434" cy="1063779"/>
            </a:xfrm>
          </p:grpSpPr>
          <p:sp>
            <p:nvSpPr>
              <p:cNvPr id="2023"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30" name="Group"/>
            <p:cNvGrpSpPr/>
            <p:nvPr/>
          </p:nvGrpSpPr>
          <p:grpSpPr>
            <a:xfrm>
              <a:off x="4579429" y="0"/>
              <a:ext cx="751435" cy="2397316"/>
              <a:chOff x="0" y="0"/>
              <a:chExt cx="751434" cy="2397315"/>
            </a:xfrm>
          </p:grpSpPr>
          <p:sp>
            <p:nvSpPr>
              <p:cNvPr id="2027"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2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57" name="Group"/>
          <p:cNvGrpSpPr/>
          <p:nvPr/>
        </p:nvGrpSpPr>
        <p:grpSpPr>
          <a:xfrm>
            <a:off x="9406138" y="10372777"/>
            <a:ext cx="5571723" cy="2574167"/>
            <a:chOff x="0" y="0"/>
            <a:chExt cx="5571722" cy="2574166"/>
          </a:xfrm>
        </p:grpSpPr>
        <p:sp>
          <p:nvSpPr>
            <p:cNvPr id="2032"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3"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4"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5"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6"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037" name="⎥0〉"/>
            <p:cNvSpPr txBox="1"/>
            <p:nvPr/>
          </p:nvSpPr>
          <p:spPr>
            <a:xfrm>
              <a:off x="0" y="60512"/>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8" name="⎥0〉"/>
            <p:cNvSpPr txBox="1"/>
            <p:nvPr/>
          </p:nvSpPr>
          <p:spPr>
            <a:xfrm>
              <a:off x="0" y="728753"/>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9" name="⎥0〉"/>
            <p:cNvSpPr txBox="1"/>
            <p:nvPr/>
          </p:nvSpPr>
          <p:spPr>
            <a:xfrm>
              <a:off x="0" y="1396993"/>
              <a:ext cx="893369" cy="461367"/>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40" name="⎥0〉"/>
            <p:cNvSpPr txBox="1"/>
            <p:nvPr/>
          </p:nvSpPr>
          <p:spPr>
            <a:xfrm>
              <a:off x="0" y="2051680"/>
              <a:ext cx="893369" cy="46136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2044" name="Group"/>
            <p:cNvGrpSpPr/>
            <p:nvPr/>
          </p:nvGrpSpPr>
          <p:grpSpPr>
            <a:xfrm>
              <a:off x="2548458" y="186852"/>
              <a:ext cx="751435" cy="1063781"/>
              <a:chOff x="0" y="0"/>
              <a:chExt cx="751434" cy="1063779"/>
            </a:xfrm>
          </p:grpSpPr>
          <p:sp>
            <p:nvSpPr>
              <p:cNvPr id="2041"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48" name="Group"/>
            <p:cNvGrpSpPr/>
            <p:nvPr/>
          </p:nvGrpSpPr>
          <p:grpSpPr>
            <a:xfrm>
              <a:off x="3133146" y="845379"/>
              <a:ext cx="751435" cy="1063781"/>
              <a:chOff x="0" y="0"/>
              <a:chExt cx="751434" cy="1063779"/>
            </a:xfrm>
          </p:grpSpPr>
          <p:sp>
            <p:nvSpPr>
              <p:cNvPr id="2045"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2" name="Group"/>
            <p:cNvGrpSpPr/>
            <p:nvPr/>
          </p:nvGrpSpPr>
          <p:grpSpPr>
            <a:xfrm>
              <a:off x="3717835" y="1510386"/>
              <a:ext cx="751435" cy="1063781"/>
              <a:chOff x="0" y="0"/>
              <a:chExt cx="751434" cy="1063779"/>
            </a:xfrm>
          </p:grpSpPr>
          <p:sp>
            <p:nvSpPr>
              <p:cNvPr id="2049"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6" name="Group"/>
            <p:cNvGrpSpPr/>
            <p:nvPr/>
          </p:nvGrpSpPr>
          <p:grpSpPr>
            <a:xfrm>
              <a:off x="4579429" y="3771"/>
              <a:ext cx="751435" cy="2397317"/>
              <a:chOff x="0" y="0"/>
              <a:chExt cx="751434" cy="2397315"/>
            </a:xfrm>
          </p:grpSpPr>
          <p:sp>
            <p:nvSpPr>
              <p:cNvPr id="2053"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77" name="Group"/>
          <p:cNvGrpSpPr/>
          <p:nvPr/>
        </p:nvGrpSpPr>
        <p:grpSpPr>
          <a:xfrm>
            <a:off x="16847077" y="10559629"/>
            <a:ext cx="5125039" cy="3365512"/>
            <a:chOff x="446684" y="126339"/>
            <a:chExt cx="5125038" cy="3365510"/>
          </a:xfrm>
        </p:grpSpPr>
        <p:sp>
          <p:nvSpPr>
            <p:cNvPr id="2058"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59"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0"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1"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2" name="⎥0〉"/>
            <p:cNvSpPr/>
            <p:nvPr/>
          </p:nvSpPr>
          <p:spPr>
            <a:xfrm>
              <a:off x="446684" y="230682"/>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3" name="⎥0〉"/>
            <p:cNvSpPr/>
            <p:nvPr/>
          </p:nvSpPr>
          <p:spPr>
            <a:xfrm>
              <a:off x="446684" y="89892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4" name="⎥0〉"/>
            <p:cNvSpPr/>
            <p:nvPr/>
          </p:nvSpPr>
          <p:spPr>
            <a:xfrm>
              <a:off x="446684" y="1567163"/>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5" name="⎥0〉"/>
            <p:cNvSpPr/>
            <p:nvPr/>
          </p:nvSpPr>
          <p:spPr>
            <a:xfrm>
              <a:off x="446684" y="2221850"/>
              <a:ext cx="1270001" cy="1270001"/>
            </a:xfrm>
            <a:prstGeom prst="line">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6" name="2"/>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67" name="3"/>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068" name="4"/>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2072" name="Group"/>
            <p:cNvGrpSpPr/>
            <p:nvPr/>
          </p:nvGrpSpPr>
          <p:grpSpPr>
            <a:xfrm>
              <a:off x="2548458" y="126339"/>
              <a:ext cx="751435" cy="1063781"/>
              <a:chOff x="0" y="0"/>
              <a:chExt cx="751434" cy="1063779"/>
            </a:xfrm>
          </p:grpSpPr>
          <p:sp>
            <p:nvSpPr>
              <p:cNvPr id="206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76" name="Group"/>
            <p:cNvGrpSpPr/>
            <p:nvPr/>
          </p:nvGrpSpPr>
          <p:grpSpPr>
            <a:xfrm>
              <a:off x="3717835" y="1449873"/>
              <a:ext cx="751435" cy="1063781"/>
              <a:chOff x="0" y="0"/>
              <a:chExt cx="751434" cy="1063779"/>
            </a:xfrm>
          </p:grpSpPr>
          <p:sp>
            <p:nvSpPr>
              <p:cNvPr id="2073"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SuperCircuit Construction"/>
          <p:cNvSpPr txBox="1">
            <a:spLocks noGrp="1"/>
          </p:cNvSpPr>
          <p:nvPr>
            <p:ph type="title"/>
          </p:nvPr>
        </p:nvSpPr>
        <p:spPr>
          <a:prstGeom prst="rect">
            <a:avLst/>
          </a:prstGeom>
        </p:spPr>
        <p:txBody>
          <a:bodyPr/>
          <a:lstStyle/>
          <a:p>
            <a:r>
              <a:t>SuperCircuit Construction</a:t>
            </a:r>
          </a:p>
        </p:txBody>
      </p:sp>
      <p:sp>
        <p:nvSpPr>
          <p:cNvPr id="2088" name="Why use a SuperCircuit?…"/>
          <p:cNvSpPr txBox="1">
            <a:spLocks noGrp="1"/>
          </p:cNvSpPr>
          <p:nvPr>
            <p:ph type="body" idx="1"/>
          </p:nvPr>
        </p:nvSpPr>
        <p:spPr>
          <a:xfrm>
            <a:off x="1218959" y="2540000"/>
            <a:ext cx="21944882" cy="9827840"/>
          </a:xfrm>
          <a:prstGeom prst="rect">
            <a:avLst/>
          </a:prstGeom>
        </p:spPr>
        <p:txBody>
          <a:bodyPr/>
          <a:lstStyle/>
          <a:p>
            <a:r>
              <a:rPr dirty="0"/>
              <a:t>Why use a </a:t>
            </a:r>
            <a:r>
              <a:rPr dirty="0" err="1"/>
              <a:t>SuperCircuit</a:t>
            </a:r>
            <a:r>
              <a:rPr dirty="0"/>
              <a:t>?</a:t>
            </a:r>
          </a:p>
          <a:p>
            <a:pPr lvl="1">
              <a:buSzPct val="122000"/>
            </a:pPr>
            <a:r>
              <a:rPr lang="en-US" dirty="0"/>
              <a:t>E</a:t>
            </a:r>
            <a:r>
              <a:rPr dirty="0"/>
              <a:t>nables </a:t>
            </a:r>
            <a:r>
              <a:rPr b="1" dirty="0"/>
              <a:t>efficient</a:t>
            </a:r>
            <a:r>
              <a:rPr dirty="0"/>
              <a:t> search of architecture candidates with</a:t>
            </a:r>
            <a:r>
              <a:rPr lang="en-US" dirty="0"/>
              <a:t>out</a:t>
            </a:r>
            <a:r>
              <a:rPr dirty="0"/>
              <a:t> training each</a:t>
            </a:r>
          </a:p>
          <a:p>
            <a:pPr lvl="1">
              <a:buSzPct val="122000"/>
            </a:pPr>
            <a:r>
              <a:rPr dirty="0" err="1"/>
              <a:t>SubCircuit</a:t>
            </a:r>
            <a:r>
              <a:rPr dirty="0"/>
              <a:t> inherit</a:t>
            </a:r>
            <a:r>
              <a:rPr lang="en-US" dirty="0"/>
              <a:t>s</a:t>
            </a:r>
            <a:r>
              <a:rPr dirty="0"/>
              <a:t> parameters from </a:t>
            </a:r>
            <a:r>
              <a:rPr dirty="0" err="1"/>
              <a:t>SuperCircuit</a:t>
            </a:r>
            <a:endParaRPr lang="en-US" dirty="0"/>
          </a:p>
          <a:p>
            <a:pPr lvl="1">
              <a:buSzPct val="122000"/>
            </a:pPr>
            <a:r>
              <a:rPr lang="en-US" dirty="0"/>
              <a:t>With </a:t>
            </a:r>
            <a:r>
              <a:rPr lang="en-US" b="1" dirty="0"/>
              <a:t>inherited</a:t>
            </a:r>
            <a:r>
              <a:rPr lang="en-US" dirty="0"/>
              <a:t> parameters, we find some good </a:t>
            </a:r>
            <a:r>
              <a:rPr lang="en-US" dirty="0" err="1"/>
              <a:t>SubCircuits</a:t>
            </a:r>
            <a:r>
              <a:rPr lang="en-US" dirty="0"/>
              <a:t>, we find that they are </a:t>
            </a:r>
            <a:r>
              <a:rPr lang="en-US" b="1" dirty="0"/>
              <a:t>also good </a:t>
            </a:r>
            <a:r>
              <a:rPr lang="en-US" b="1" dirty="0" err="1"/>
              <a:t>SubCircuits</a:t>
            </a:r>
            <a:r>
              <a:rPr lang="en-US" dirty="0"/>
              <a:t> with parameters </a:t>
            </a:r>
            <a:r>
              <a:rPr lang="en-US" b="1" dirty="0"/>
              <a:t>trained from-scratch </a:t>
            </a:r>
            <a:r>
              <a:rPr lang="en-US" dirty="0"/>
              <a:t>individually</a:t>
            </a:r>
          </a:p>
        </p:txBody>
      </p:sp>
      <p:sp>
        <p:nvSpPr>
          <p:cNvPr id="208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82</a:t>
            </a:fld>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SuperCircuit Training"/>
          <p:cNvSpPr txBox="1">
            <a:spLocks noGrp="1"/>
          </p:cNvSpPr>
          <p:nvPr>
            <p:ph type="title"/>
          </p:nvPr>
        </p:nvSpPr>
        <p:spPr>
          <a:prstGeom prst="rect">
            <a:avLst/>
          </a:prstGeom>
        </p:spPr>
        <p:txBody>
          <a:bodyPr/>
          <a:lstStyle/>
          <a:p>
            <a:r>
              <a:t>SuperCircuit Training</a:t>
            </a:r>
          </a:p>
        </p:txBody>
      </p:sp>
      <p:sp>
        <p:nvSpPr>
          <p:cNvPr id="2094" name="In one SuperCircuit Training step:…"/>
          <p:cNvSpPr txBox="1">
            <a:spLocks noGrp="1"/>
          </p:cNvSpPr>
          <p:nvPr>
            <p:ph type="body" idx="1"/>
          </p:nvPr>
        </p:nvSpPr>
        <p:spPr>
          <a:xfrm>
            <a:off x="1218959" y="2540000"/>
            <a:ext cx="21944882" cy="9827840"/>
          </a:xfrm>
          <a:prstGeom prst="rect">
            <a:avLst/>
          </a:prstGeom>
        </p:spPr>
        <p:txBody>
          <a:bodyPr/>
          <a:lstStyle/>
          <a:p>
            <a:r>
              <a:t>In one SuperCircuit Training step:</a:t>
            </a:r>
          </a:p>
          <a:p>
            <a:pPr lvl="1">
              <a:buSzPct val="122000"/>
            </a:pPr>
            <a:r>
              <a:t>Sample a gate subset of SuperCircuit (a SubCircuit)</a:t>
            </a:r>
          </a:p>
          <a:p>
            <a:pPr lvl="2">
              <a:buSzPct val="122000"/>
            </a:pPr>
            <a:r>
              <a:t>Front Sampling and Restricted Sampling</a:t>
            </a:r>
          </a:p>
          <a:p>
            <a:pPr lvl="1">
              <a:buSzPct val="122000"/>
            </a:pPr>
            <a:r>
              <a:t>Only use the subset to perform the task and updates the parameters in the subset</a:t>
            </a:r>
          </a:p>
          <a:p>
            <a:pPr lvl="1">
              <a:buSzPct val="122000"/>
            </a:pPr>
            <a:r>
              <a:t>Parameter updates are cumulative across steps</a:t>
            </a:r>
          </a:p>
        </p:txBody>
      </p:sp>
      <p:sp>
        <p:nvSpPr>
          <p:cNvPr id="209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83</a:t>
            </a:fld>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0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0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84</a:t>
            </a:fld>
            <a:endParaRPr/>
          </a:p>
        </p:txBody>
      </p:sp>
      <p:sp>
        <p:nvSpPr>
          <p:cNvPr id="220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5"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16"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17"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18"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239" name="Group"/>
          <p:cNvGrpSpPr/>
          <p:nvPr/>
        </p:nvGrpSpPr>
        <p:grpSpPr>
          <a:xfrm>
            <a:off x="7193015" y="6320167"/>
            <a:ext cx="3995193" cy="2586260"/>
            <a:chOff x="0" y="0"/>
            <a:chExt cx="3995192" cy="2586258"/>
          </a:xfrm>
        </p:grpSpPr>
        <p:sp>
          <p:nvSpPr>
            <p:cNvPr id="221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26" name="Group"/>
            <p:cNvGrpSpPr/>
            <p:nvPr/>
          </p:nvGrpSpPr>
          <p:grpSpPr>
            <a:xfrm>
              <a:off x="1212787" y="186852"/>
              <a:ext cx="751435" cy="1063781"/>
              <a:chOff x="0" y="0"/>
              <a:chExt cx="751434" cy="1063779"/>
            </a:xfrm>
          </p:grpSpPr>
          <p:sp>
            <p:nvSpPr>
              <p:cNvPr id="22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0" name="Group"/>
            <p:cNvGrpSpPr/>
            <p:nvPr/>
          </p:nvGrpSpPr>
          <p:grpSpPr>
            <a:xfrm>
              <a:off x="1797475" y="845379"/>
              <a:ext cx="751435" cy="1063781"/>
              <a:chOff x="0" y="0"/>
              <a:chExt cx="751434" cy="1063779"/>
            </a:xfrm>
          </p:grpSpPr>
          <p:sp>
            <p:nvSpPr>
              <p:cNvPr id="22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4" name="Group"/>
            <p:cNvGrpSpPr/>
            <p:nvPr/>
          </p:nvGrpSpPr>
          <p:grpSpPr>
            <a:xfrm>
              <a:off x="2382163" y="1510386"/>
              <a:ext cx="751435" cy="1063781"/>
              <a:chOff x="0" y="0"/>
              <a:chExt cx="751434" cy="1063779"/>
            </a:xfrm>
          </p:grpSpPr>
          <p:sp>
            <p:nvSpPr>
              <p:cNvPr id="22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8" name="Group"/>
            <p:cNvGrpSpPr/>
            <p:nvPr/>
          </p:nvGrpSpPr>
          <p:grpSpPr>
            <a:xfrm>
              <a:off x="3243758" y="3771"/>
              <a:ext cx="751435" cy="2397317"/>
              <a:chOff x="0" y="0"/>
              <a:chExt cx="751434" cy="2397315"/>
            </a:xfrm>
          </p:grpSpPr>
          <p:sp>
            <p:nvSpPr>
              <p:cNvPr id="2235"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260" name="Group"/>
          <p:cNvGrpSpPr/>
          <p:nvPr/>
        </p:nvGrpSpPr>
        <p:grpSpPr>
          <a:xfrm>
            <a:off x="13784039" y="6320167"/>
            <a:ext cx="3995193" cy="2586260"/>
            <a:chOff x="0" y="0"/>
            <a:chExt cx="3995192" cy="2586258"/>
          </a:xfrm>
        </p:grpSpPr>
        <p:sp>
          <p:nvSpPr>
            <p:cNvPr id="224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3"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47" name="Group"/>
            <p:cNvGrpSpPr/>
            <p:nvPr/>
          </p:nvGrpSpPr>
          <p:grpSpPr>
            <a:xfrm>
              <a:off x="1212787" y="186852"/>
              <a:ext cx="751435" cy="1063781"/>
              <a:chOff x="0" y="0"/>
              <a:chExt cx="751434" cy="1063779"/>
            </a:xfrm>
          </p:grpSpPr>
          <p:sp>
            <p:nvSpPr>
              <p:cNvPr id="22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1" name="Group"/>
            <p:cNvGrpSpPr/>
            <p:nvPr/>
          </p:nvGrpSpPr>
          <p:grpSpPr>
            <a:xfrm>
              <a:off x="1797475" y="845379"/>
              <a:ext cx="751435" cy="1063781"/>
              <a:chOff x="0" y="0"/>
              <a:chExt cx="751434" cy="1063779"/>
            </a:xfrm>
          </p:grpSpPr>
          <p:sp>
            <p:nvSpPr>
              <p:cNvPr id="22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5" name="Group"/>
            <p:cNvGrpSpPr/>
            <p:nvPr/>
          </p:nvGrpSpPr>
          <p:grpSpPr>
            <a:xfrm>
              <a:off x="2382163" y="1510386"/>
              <a:ext cx="751435" cy="1063781"/>
              <a:chOff x="0" y="0"/>
              <a:chExt cx="751434" cy="1063779"/>
            </a:xfrm>
          </p:grpSpPr>
          <p:sp>
            <p:nvSpPr>
              <p:cNvPr id="225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9" name="Group"/>
            <p:cNvGrpSpPr/>
            <p:nvPr/>
          </p:nvGrpSpPr>
          <p:grpSpPr>
            <a:xfrm>
              <a:off x="3243758" y="3771"/>
              <a:ext cx="751435" cy="2397317"/>
              <a:chOff x="0" y="0"/>
              <a:chExt cx="751434" cy="2397315"/>
            </a:xfrm>
          </p:grpSpPr>
          <p:sp>
            <p:nvSpPr>
              <p:cNvPr id="225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261"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262"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263"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6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6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85</a:t>
            </a:fld>
            <a:endParaRPr/>
          </a:p>
        </p:txBody>
      </p:sp>
      <p:sp>
        <p:nvSpPr>
          <p:cNvPr id="227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6"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77"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78"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79"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00" name="Group"/>
          <p:cNvGrpSpPr/>
          <p:nvPr/>
        </p:nvGrpSpPr>
        <p:grpSpPr>
          <a:xfrm>
            <a:off x="7193015" y="6320167"/>
            <a:ext cx="3995193" cy="2586260"/>
            <a:chOff x="0" y="0"/>
            <a:chExt cx="3995192" cy="2586258"/>
          </a:xfrm>
        </p:grpSpPr>
        <p:sp>
          <p:nvSpPr>
            <p:cNvPr id="228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87" name="Group"/>
            <p:cNvGrpSpPr/>
            <p:nvPr/>
          </p:nvGrpSpPr>
          <p:grpSpPr>
            <a:xfrm>
              <a:off x="1212787" y="186852"/>
              <a:ext cx="751435" cy="1063781"/>
              <a:chOff x="0" y="0"/>
              <a:chExt cx="751434" cy="1063779"/>
            </a:xfrm>
          </p:grpSpPr>
          <p:sp>
            <p:nvSpPr>
              <p:cNvPr id="22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1" name="Group"/>
            <p:cNvGrpSpPr/>
            <p:nvPr/>
          </p:nvGrpSpPr>
          <p:grpSpPr>
            <a:xfrm>
              <a:off x="1797475" y="845379"/>
              <a:ext cx="751435" cy="1063781"/>
              <a:chOff x="0" y="0"/>
              <a:chExt cx="751434" cy="1063779"/>
            </a:xfrm>
          </p:grpSpPr>
          <p:sp>
            <p:nvSpPr>
              <p:cNvPr id="22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5" name="Group"/>
            <p:cNvGrpSpPr/>
            <p:nvPr/>
          </p:nvGrpSpPr>
          <p:grpSpPr>
            <a:xfrm>
              <a:off x="2382163" y="1510386"/>
              <a:ext cx="751435" cy="1063781"/>
              <a:chOff x="0" y="0"/>
              <a:chExt cx="751434" cy="1063779"/>
            </a:xfrm>
          </p:grpSpPr>
          <p:sp>
            <p:nvSpPr>
              <p:cNvPr id="22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9" name="Group"/>
            <p:cNvGrpSpPr/>
            <p:nvPr/>
          </p:nvGrpSpPr>
          <p:grpSpPr>
            <a:xfrm>
              <a:off x="3243758" y="3771"/>
              <a:ext cx="751435" cy="2397317"/>
              <a:chOff x="0" y="0"/>
              <a:chExt cx="751434" cy="2397315"/>
            </a:xfrm>
          </p:grpSpPr>
          <p:sp>
            <p:nvSpPr>
              <p:cNvPr id="229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21" name="Group"/>
          <p:cNvGrpSpPr/>
          <p:nvPr/>
        </p:nvGrpSpPr>
        <p:grpSpPr>
          <a:xfrm>
            <a:off x="13784039" y="6320167"/>
            <a:ext cx="3995193" cy="2586260"/>
            <a:chOff x="0" y="0"/>
            <a:chExt cx="3995192" cy="2586258"/>
          </a:xfrm>
        </p:grpSpPr>
        <p:sp>
          <p:nvSpPr>
            <p:cNvPr id="230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08" name="Group"/>
            <p:cNvGrpSpPr/>
            <p:nvPr/>
          </p:nvGrpSpPr>
          <p:grpSpPr>
            <a:xfrm>
              <a:off x="1212787" y="186852"/>
              <a:ext cx="751435" cy="1063781"/>
              <a:chOff x="0" y="0"/>
              <a:chExt cx="751434" cy="1063779"/>
            </a:xfrm>
          </p:grpSpPr>
          <p:sp>
            <p:nvSpPr>
              <p:cNvPr id="23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2" name="Group"/>
            <p:cNvGrpSpPr/>
            <p:nvPr/>
          </p:nvGrpSpPr>
          <p:grpSpPr>
            <a:xfrm>
              <a:off x="1797475" y="845379"/>
              <a:ext cx="751435" cy="1063781"/>
              <a:chOff x="0" y="0"/>
              <a:chExt cx="751434" cy="1063779"/>
            </a:xfrm>
          </p:grpSpPr>
          <p:sp>
            <p:nvSpPr>
              <p:cNvPr id="23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6" name="Group"/>
            <p:cNvGrpSpPr/>
            <p:nvPr/>
          </p:nvGrpSpPr>
          <p:grpSpPr>
            <a:xfrm>
              <a:off x="2382163" y="1510386"/>
              <a:ext cx="751435" cy="1063781"/>
              <a:chOff x="0" y="0"/>
              <a:chExt cx="751434" cy="1063779"/>
            </a:xfrm>
          </p:grpSpPr>
          <p:sp>
            <p:nvSpPr>
              <p:cNvPr id="231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20" name="Group"/>
            <p:cNvGrpSpPr/>
            <p:nvPr/>
          </p:nvGrpSpPr>
          <p:grpSpPr>
            <a:xfrm>
              <a:off x="3243758" y="3771"/>
              <a:ext cx="751435" cy="2397317"/>
              <a:chOff x="0" y="0"/>
              <a:chExt cx="751434" cy="2397315"/>
            </a:xfrm>
          </p:grpSpPr>
          <p:sp>
            <p:nvSpPr>
              <p:cNvPr id="231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22"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23"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24"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2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3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86</a:t>
            </a:fld>
            <a:endParaRPr/>
          </a:p>
        </p:txBody>
      </p:sp>
      <p:sp>
        <p:nvSpPr>
          <p:cNvPr id="233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7"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38"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339"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340"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61" name="Group"/>
          <p:cNvGrpSpPr/>
          <p:nvPr/>
        </p:nvGrpSpPr>
        <p:grpSpPr>
          <a:xfrm>
            <a:off x="7193015" y="6320167"/>
            <a:ext cx="3995193" cy="2586260"/>
            <a:chOff x="0" y="0"/>
            <a:chExt cx="3995192" cy="2586258"/>
          </a:xfrm>
        </p:grpSpPr>
        <p:sp>
          <p:nvSpPr>
            <p:cNvPr id="234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2"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48" name="Group"/>
            <p:cNvGrpSpPr/>
            <p:nvPr/>
          </p:nvGrpSpPr>
          <p:grpSpPr>
            <a:xfrm>
              <a:off x="1212787" y="186852"/>
              <a:ext cx="751435" cy="1063781"/>
              <a:chOff x="0" y="0"/>
              <a:chExt cx="751434" cy="1063779"/>
            </a:xfrm>
          </p:grpSpPr>
          <p:sp>
            <p:nvSpPr>
              <p:cNvPr id="23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2" name="Group"/>
            <p:cNvGrpSpPr/>
            <p:nvPr/>
          </p:nvGrpSpPr>
          <p:grpSpPr>
            <a:xfrm>
              <a:off x="1797475" y="845379"/>
              <a:ext cx="751435" cy="1063781"/>
              <a:chOff x="0" y="0"/>
              <a:chExt cx="751434" cy="1063779"/>
            </a:xfrm>
          </p:grpSpPr>
          <p:sp>
            <p:nvSpPr>
              <p:cNvPr id="23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6" name="Group"/>
            <p:cNvGrpSpPr/>
            <p:nvPr/>
          </p:nvGrpSpPr>
          <p:grpSpPr>
            <a:xfrm>
              <a:off x="2382163" y="1510386"/>
              <a:ext cx="751435" cy="1063781"/>
              <a:chOff x="0" y="0"/>
              <a:chExt cx="751434" cy="1063779"/>
            </a:xfrm>
          </p:grpSpPr>
          <p:sp>
            <p:nvSpPr>
              <p:cNvPr id="23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60" name="Group"/>
            <p:cNvGrpSpPr/>
            <p:nvPr/>
          </p:nvGrpSpPr>
          <p:grpSpPr>
            <a:xfrm>
              <a:off x="3243758" y="3771"/>
              <a:ext cx="751435" cy="2397317"/>
              <a:chOff x="0" y="0"/>
              <a:chExt cx="751434" cy="2397315"/>
            </a:xfrm>
          </p:grpSpPr>
          <p:sp>
            <p:nvSpPr>
              <p:cNvPr id="235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82" name="Group"/>
          <p:cNvGrpSpPr/>
          <p:nvPr/>
        </p:nvGrpSpPr>
        <p:grpSpPr>
          <a:xfrm>
            <a:off x="13784039" y="6320167"/>
            <a:ext cx="3995193" cy="2586260"/>
            <a:chOff x="0" y="0"/>
            <a:chExt cx="3995192" cy="2586258"/>
          </a:xfrm>
        </p:grpSpPr>
        <p:sp>
          <p:nvSpPr>
            <p:cNvPr id="23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69" name="Group"/>
            <p:cNvGrpSpPr/>
            <p:nvPr/>
          </p:nvGrpSpPr>
          <p:grpSpPr>
            <a:xfrm>
              <a:off x="1212787" y="186852"/>
              <a:ext cx="751435" cy="1063781"/>
              <a:chOff x="0" y="0"/>
              <a:chExt cx="751434" cy="1063779"/>
            </a:xfrm>
          </p:grpSpPr>
          <p:sp>
            <p:nvSpPr>
              <p:cNvPr id="23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3" name="Group"/>
            <p:cNvGrpSpPr/>
            <p:nvPr/>
          </p:nvGrpSpPr>
          <p:grpSpPr>
            <a:xfrm>
              <a:off x="1797475" y="845379"/>
              <a:ext cx="751435" cy="1063781"/>
              <a:chOff x="0" y="0"/>
              <a:chExt cx="751434" cy="1063779"/>
            </a:xfrm>
          </p:grpSpPr>
          <p:sp>
            <p:nvSpPr>
              <p:cNvPr id="2370"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1"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2"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7" name="Group"/>
            <p:cNvGrpSpPr/>
            <p:nvPr/>
          </p:nvGrpSpPr>
          <p:grpSpPr>
            <a:xfrm>
              <a:off x="2382163" y="1510386"/>
              <a:ext cx="751435" cy="1063781"/>
              <a:chOff x="0" y="0"/>
              <a:chExt cx="751434" cy="1063779"/>
            </a:xfrm>
          </p:grpSpPr>
          <p:sp>
            <p:nvSpPr>
              <p:cNvPr id="237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81" name="Group"/>
            <p:cNvGrpSpPr/>
            <p:nvPr/>
          </p:nvGrpSpPr>
          <p:grpSpPr>
            <a:xfrm>
              <a:off x="3243758" y="3771"/>
              <a:ext cx="751435" cy="2397317"/>
              <a:chOff x="0" y="0"/>
              <a:chExt cx="751434" cy="2397315"/>
            </a:xfrm>
          </p:grpSpPr>
          <p:sp>
            <p:nvSpPr>
              <p:cNvPr id="23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83"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84"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85"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9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9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87</a:t>
            </a:fld>
            <a:endParaRPr/>
          </a:p>
        </p:txBody>
      </p:sp>
      <p:sp>
        <p:nvSpPr>
          <p:cNvPr id="239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8"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99"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00"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01"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22" name="Group"/>
          <p:cNvGrpSpPr/>
          <p:nvPr/>
        </p:nvGrpSpPr>
        <p:grpSpPr>
          <a:xfrm>
            <a:off x="7193015" y="6320167"/>
            <a:ext cx="3995193" cy="2586260"/>
            <a:chOff x="0" y="0"/>
            <a:chExt cx="3995192" cy="2586258"/>
          </a:xfrm>
        </p:grpSpPr>
        <p:sp>
          <p:nvSpPr>
            <p:cNvPr id="24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09" name="Group"/>
            <p:cNvGrpSpPr/>
            <p:nvPr/>
          </p:nvGrpSpPr>
          <p:grpSpPr>
            <a:xfrm>
              <a:off x="1212787" y="186852"/>
              <a:ext cx="751435" cy="1063781"/>
              <a:chOff x="0" y="0"/>
              <a:chExt cx="751434" cy="1063779"/>
            </a:xfrm>
          </p:grpSpPr>
          <p:sp>
            <p:nvSpPr>
              <p:cNvPr id="24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3" name="Group"/>
            <p:cNvGrpSpPr/>
            <p:nvPr/>
          </p:nvGrpSpPr>
          <p:grpSpPr>
            <a:xfrm>
              <a:off x="1797475" y="845379"/>
              <a:ext cx="751435" cy="1063781"/>
              <a:chOff x="0" y="0"/>
              <a:chExt cx="751434" cy="1063779"/>
            </a:xfrm>
          </p:grpSpPr>
          <p:sp>
            <p:nvSpPr>
              <p:cNvPr id="24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7" name="Group"/>
            <p:cNvGrpSpPr/>
            <p:nvPr/>
          </p:nvGrpSpPr>
          <p:grpSpPr>
            <a:xfrm>
              <a:off x="2382163" y="1510386"/>
              <a:ext cx="751435" cy="1063781"/>
              <a:chOff x="0" y="0"/>
              <a:chExt cx="751434" cy="1063779"/>
            </a:xfrm>
          </p:grpSpPr>
          <p:sp>
            <p:nvSpPr>
              <p:cNvPr id="241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21" name="Group"/>
            <p:cNvGrpSpPr/>
            <p:nvPr/>
          </p:nvGrpSpPr>
          <p:grpSpPr>
            <a:xfrm>
              <a:off x="3243758" y="3771"/>
              <a:ext cx="751435" cy="2397317"/>
              <a:chOff x="0" y="0"/>
              <a:chExt cx="751434" cy="2397315"/>
            </a:xfrm>
          </p:grpSpPr>
          <p:sp>
            <p:nvSpPr>
              <p:cNvPr id="241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443" name="Group"/>
          <p:cNvGrpSpPr/>
          <p:nvPr/>
        </p:nvGrpSpPr>
        <p:grpSpPr>
          <a:xfrm>
            <a:off x="13784039" y="6320167"/>
            <a:ext cx="3995193" cy="2586260"/>
            <a:chOff x="0" y="0"/>
            <a:chExt cx="3995192" cy="2586258"/>
          </a:xfrm>
        </p:grpSpPr>
        <p:sp>
          <p:nvSpPr>
            <p:cNvPr id="242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30" name="Group"/>
            <p:cNvGrpSpPr/>
            <p:nvPr/>
          </p:nvGrpSpPr>
          <p:grpSpPr>
            <a:xfrm>
              <a:off x="1212787" y="186852"/>
              <a:ext cx="751435" cy="1063781"/>
              <a:chOff x="0" y="0"/>
              <a:chExt cx="751434" cy="1063779"/>
            </a:xfrm>
          </p:grpSpPr>
          <p:sp>
            <p:nvSpPr>
              <p:cNvPr id="24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4" name="Group"/>
            <p:cNvGrpSpPr/>
            <p:nvPr/>
          </p:nvGrpSpPr>
          <p:grpSpPr>
            <a:xfrm>
              <a:off x="1797475" y="845379"/>
              <a:ext cx="751435" cy="1063781"/>
              <a:chOff x="0" y="0"/>
              <a:chExt cx="751434" cy="1063779"/>
            </a:xfrm>
          </p:grpSpPr>
          <p:sp>
            <p:nvSpPr>
              <p:cNvPr id="24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8" name="Group"/>
            <p:cNvGrpSpPr/>
            <p:nvPr/>
          </p:nvGrpSpPr>
          <p:grpSpPr>
            <a:xfrm>
              <a:off x="2382163" y="1510386"/>
              <a:ext cx="751435" cy="1063781"/>
              <a:chOff x="0" y="0"/>
              <a:chExt cx="751434" cy="1063779"/>
            </a:xfrm>
          </p:grpSpPr>
          <p:sp>
            <p:nvSpPr>
              <p:cNvPr id="243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42" name="Group"/>
            <p:cNvGrpSpPr/>
            <p:nvPr/>
          </p:nvGrpSpPr>
          <p:grpSpPr>
            <a:xfrm>
              <a:off x="3243758" y="3771"/>
              <a:ext cx="751435" cy="2397317"/>
              <a:chOff x="0" y="0"/>
              <a:chExt cx="751434" cy="2397315"/>
            </a:xfrm>
          </p:grpSpPr>
          <p:sp>
            <p:nvSpPr>
              <p:cNvPr id="243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4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4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444"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445"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446"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45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45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88</a:t>
            </a:fld>
            <a:endParaRPr/>
          </a:p>
        </p:txBody>
      </p:sp>
      <p:sp>
        <p:nvSpPr>
          <p:cNvPr id="245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9"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460"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61"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62"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83" name="Group"/>
          <p:cNvGrpSpPr/>
          <p:nvPr/>
        </p:nvGrpSpPr>
        <p:grpSpPr>
          <a:xfrm>
            <a:off x="7193015" y="6320167"/>
            <a:ext cx="3995193" cy="2586260"/>
            <a:chOff x="0" y="0"/>
            <a:chExt cx="3995192" cy="2586258"/>
          </a:xfrm>
        </p:grpSpPr>
        <p:sp>
          <p:nvSpPr>
            <p:cNvPr id="24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5"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70" name="Group"/>
            <p:cNvGrpSpPr/>
            <p:nvPr/>
          </p:nvGrpSpPr>
          <p:grpSpPr>
            <a:xfrm>
              <a:off x="1212787" y="186852"/>
              <a:ext cx="751435" cy="1063781"/>
              <a:chOff x="0" y="0"/>
              <a:chExt cx="751434" cy="1063779"/>
            </a:xfrm>
          </p:grpSpPr>
          <p:sp>
            <p:nvSpPr>
              <p:cNvPr id="246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4" name="Group"/>
            <p:cNvGrpSpPr/>
            <p:nvPr/>
          </p:nvGrpSpPr>
          <p:grpSpPr>
            <a:xfrm>
              <a:off x="1797475" y="845379"/>
              <a:ext cx="751435" cy="1063781"/>
              <a:chOff x="0" y="0"/>
              <a:chExt cx="751434" cy="1063779"/>
            </a:xfrm>
          </p:grpSpPr>
          <p:sp>
            <p:nvSpPr>
              <p:cNvPr id="247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8" name="Group"/>
            <p:cNvGrpSpPr/>
            <p:nvPr/>
          </p:nvGrpSpPr>
          <p:grpSpPr>
            <a:xfrm>
              <a:off x="2382163" y="1510386"/>
              <a:ext cx="751435" cy="1063781"/>
              <a:chOff x="0" y="0"/>
              <a:chExt cx="751434" cy="1063779"/>
            </a:xfrm>
          </p:grpSpPr>
          <p:sp>
            <p:nvSpPr>
              <p:cNvPr id="247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82" name="Group"/>
            <p:cNvGrpSpPr/>
            <p:nvPr/>
          </p:nvGrpSpPr>
          <p:grpSpPr>
            <a:xfrm>
              <a:off x="3243758" y="3771"/>
              <a:ext cx="751435" cy="2397317"/>
              <a:chOff x="0" y="0"/>
              <a:chExt cx="751434" cy="2397315"/>
            </a:xfrm>
          </p:grpSpPr>
          <p:sp>
            <p:nvSpPr>
              <p:cNvPr id="247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8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04" name="Group"/>
          <p:cNvGrpSpPr/>
          <p:nvPr/>
        </p:nvGrpSpPr>
        <p:grpSpPr>
          <a:xfrm>
            <a:off x="13784039" y="6320167"/>
            <a:ext cx="3995193" cy="2586260"/>
            <a:chOff x="0" y="0"/>
            <a:chExt cx="3995192" cy="2586258"/>
          </a:xfrm>
        </p:grpSpPr>
        <p:sp>
          <p:nvSpPr>
            <p:cNvPr id="248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91" name="Group"/>
            <p:cNvGrpSpPr/>
            <p:nvPr/>
          </p:nvGrpSpPr>
          <p:grpSpPr>
            <a:xfrm>
              <a:off x="1212787" y="186852"/>
              <a:ext cx="751435" cy="1063781"/>
              <a:chOff x="0" y="0"/>
              <a:chExt cx="751434" cy="1063779"/>
            </a:xfrm>
          </p:grpSpPr>
          <p:sp>
            <p:nvSpPr>
              <p:cNvPr id="24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5" name="Group"/>
            <p:cNvGrpSpPr/>
            <p:nvPr/>
          </p:nvGrpSpPr>
          <p:grpSpPr>
            <a:xfrm>
              <a:off x="1797475" y="845379"/>
              <a:ext cx="751435" cy="1063781"/>
              <a:chOff x="0" y="0"/>
              <a:chExt cx="751434" cy="1063779"/>
            </a:xfrm>
          </p:grpSpPr>
          <p:sp>
            <p:nvSpPr>
              <p:cNvPr id="24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9" name="Group"/>
            <p:cNvGrpSpPr/>
            <p:nvPr/>
          </p:nvGrpSpPr>
          <p:grpSpPr>
            <a:xfrm>
              <a:off x="2382163" y="1510386"/>
              <a:ext cx="751435" cy="1063781"/>
              <a:chOff x="0" y="0"/>
              <a:chExt cx="751434" cy="1063779"/>
            </a:xfrm>
          </p:grpSpPr>
          <p:sp>
            <p:nvSpPr>
              <p:cNvPr id="24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03" name="Group"/>
            <p:cNvGrpSpPr/>
            <p:nvPr/>
          </p:nvGrpSpPr>
          <p:grpSpPr>
            <a:xfrm>
              <a:off x="3243758" y="3771"/>
              <a:ext cx="751435" cy="2397317"/>
              <a:chOff x="0" y="0"/>
              <a:chExt cx="751434" cy="2397315"/>
            </a:xfrm>
          </p:grpSpPr>
          <p:sp>
            <p:nvSpPr>
              <p:cNvPr id="250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0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0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05"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06"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07"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12"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1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89</a:t>
            </a:fld>
            <a:endParaRPr/>
          </a:p>
        </p:txBody>
      </p:sp>
      <p:sp>
        <p:nvSpPr>
          <p:cNvPr id="2514"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5"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6"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7"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8"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9"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20"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21"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22"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23"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544" name="Group"/>
          <p:cNvGrpSpPr/>
          <p:nvPr/>
        </p:nvGrpSpPr>
        <p:grpSpPr>
          <a:xfrm>
            <a:off x="7193015" y="6320167"/>
            <a:ext cx="3995193" cy="2586260"/>
            <a:chOff x="0" y="0"/>
            <a:chExt cx="3995192" cy="2586258"/>
          </a:xfrm>
        </p:grpSpPr>
        <p:sp>
          <p:nvSpPr>
            <p:cNvPr id="252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7"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31" name="Group"/>
            <p:cNvGrpSpPr/>
            <p:nvPr/>
          </p:nvGrpSpPr>
          <p:grpSpPr>
            <a:xfrm>
              <a:off x="1212787" y="186852"/>
              <a:ext cx="751435" cy="1063781"/>
              <a:chOff x="0" y="0"/>
              <a:chExt cx="751434" cy="1063779"/>
            </a:xfrm>
          </p:grpSpPr>
          <p:sp>
            <p:nvSpPr>
              <p:cNvPr id="2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5" name="Group"/>
            <p:cNvGrpSpPr/>
            <p:nvPr/>
          </p:nvGrpSpPr>
          <p:grpSpPr>
            <a:xfrm>
              <a:off x="1797475" y="845379"/>
              <a:ext cx="751435" cy="1063781"/>
              <a:chOff x="0" y="0"/>
              <a:chExt cx="751434" cy="1063779"/>
            </a:xfrm>
          </p:grpSpPr>
          <p:sp>
            <p:nvSpPr>
              <p:cNvPr id="2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9" name="Group"/>
            <p:cNvGrpSpPr/>
            <p:nvPr/>
          </p:nvGrpSpPr>
          <p:grpSpPr>
            <a:xfrm>
              <a:off x="2382163" y="1510386"/>
              <a:ext cx="751435" cy="1063781"/>
              <a:chOff x="0" y="0"/>
              <a:chExt cx="751434" cy="1063779"/>
            </a:xfrm>
          </p:grpSpPr>
          <p:sp>
            <p:nvSpPr>
              <p:cNvPr id="25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43" name="Group"/>
            <p:cNvGrpSpPr/>
            <p:nvPr/>
          </p:nvGrpSpPr>
          <p:grpSpPr>
            <a:xfrm>
              <a:off x="3243758" y="3771"/>
              <a:ext cx="751435" cy="2397317"/>
              <a:chOff x="0" y="0"/>
              <a:chExt cx="751434" cy="2397315"/>
            </a:xfrm>
          </p:grpSpPr>
          <p:sp>
            <p:nvSpPr>
              <p:cNvPr id="2540"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4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65" name="Group"/>
          <p:cNvGrpSpPr/>
          <p:nvPr/>
        </p:nvGrpSpPr>
        <p:grpSpPr>
          <a:xfrm>
            <a:off x="13784039" y="6320167"/>
            <a:ext cx="3995193" cy="2586260"/>
            <a:chOff x="0" y="0"/>
            <a:chExt cx="3995192" cy="2586258"/>
          </a:xfrm>
        </p:grpSpPr>
        <p:sp>
          <p:nvSpPr>
            <p:cNvPr id="254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7"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8"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52" name="Group"/>
            <p:cNvGrpSpPr/>
            <p:nvPr/>
          </p:nvGrpSpPr>
          <p:grpSpPr>
            <a:xfrm>
              <a:off x="1212787" y="186852"/>
              <a:ext cx="751435" cy="1063781"/>
              <a:chOff x="0" y="0"/>
              <a:chExt cx="751434" cy="1063779"/>
            </a:xfrm>
          </p:grpSpPr>
          <p:sp>
            <p:nvSpPr>
              <p:cNvPr id="25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56" name="Group"/>
            <p:cNvGrpSpPr/>
            <p:nvPr/>
          </p:nvGrpSpPr>
          <p:grpSpPr>
            <a:xfrm>
              <a:off x="1797475" y="845379"/>
              <a:ext cx="751435" cy="1063781"/>
              <a:chOff x="0" y="0"/>
              <a:chExt cx="751434" cy="1063779"/>
            </a:xfrm>
          </p:grpSpPr>
          <p:sp>
            <p:nvSpPr>
              <p:cNvPr id="25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0" name="Group"/>
            <p:cNvGrpSpPr/>
            <p:nvPr/>
          </p:nvGrpSpPr>
          <p:grpSpPr>
            <a:xfrm>
              <a:off x="2382163" y="1510386"/>
              <a:ext cx="751435" cy="1063781"/>
              <a:chOff x="0" y="0"/>
              <a:chExt cx="751434" cy="1063779"/>
            </a:xfrm>
          </p:grpSpPr>
          <p:sp>
            <p:nvSpPr>
              <p:cNvPr id="25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4" name="Group"/>
            <p:cNvGrpSpPr/>
            <p:nvPr/>
          </p:nvGrpSpPr>
          <p:grpSpPr>
            <a:xfrm>
              <a:off x="3243758" y="3771"/>
              <a:ext cx="751435" cy="2397317"/>
              <a:chOff x="0" y="0"/>
              <a:chExt cx="751434" cy="2397315"/>
            </a:xfrm>
          </p:grpSpPr>
          <p:sp>
            <p:nvSpPr>
              <p:cNvPr id="2561"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6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6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66"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67"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68"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571055" y="4108292"/>
            <a:ext cx="6726892"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813586"/>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11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8285069"/>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a:t>
            </a:r>
            <a:r>
              <a:rPr lang="en-US" b="0" dirty="0">
                <a:solidFill>
                  <a:srgbClr val="000000">
                    <a:alpha val="20000"/>
                  </a:srgbClr>
                </a:solidFill>
              </a:rPr>
              <a:t>Use Examples</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alphaModFix amt="20000"/>
          </a:blip>
          <a:stretch>
            <a:fillRect/>
          </a:stretch>
        </p:blipFill>
        <p:spPr>
          <a:xfrm>
            <a:off x="6585094" y="68535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alphaModFix amt="20000"/>
          </a:blip>
          <a:stretch>
            <a:fillRect/>
          </a:stretch>
        </p:blipFill>
        <p:spPr>
          <a:xfrm>
            <a:off x="6585094" y="8303843"/>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16717545" y="5859507"/>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16717545" y="7197174"/>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16717545" y="8524502"/>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9025210" y="8480663"/>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16717545" y="9268100"/>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1457526" y="9756553"/>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1.4</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 QNN</a:t>
            </a:r>
            <a:r>
              <a:rPr kumimoji="0" lang="zh-CN" altLang="en-US"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22274968" y="6187850"/>
            <a:ext cx="879173" cy="669656"/>
          </a:xfrm>
          <a:prstGeom prst="rect">
            <a:avLst/>
          </a:prstGeom>
        </p:spPr>
      </p:pic>
      <p:sp>
        <p:nvSpPr>
          <p:cNvPr id="3" name="Rounded Rectangle 2">
            <a:extLst>
              <a:ext uri="{FF2B5EF4-FFF2-40B4-BE49-F238E27FC236}">
                <a16:creationId xmlns:a16="http://schemas.microsoft.com/office/drawing/2014/main" id="{4B590FBC-66A3-28DF-3E85-78CA49824E51}"/>
              </a:ext>
            </a:extLst>
          </p:cNvPr>
          <p:cNvSpPr/>
          <p:nvPr/>
        </p:nvSpPr>
        <p:spPr>
          <a:xfrm>
            <a:off x="9045981" y="6171422"/>
            <a:ext cx="6366915" cy="205150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dirty="0">
                <a:solidFill>
                  <a:srgbClr val="000000">
                    <a:alpha val="20000"/>
                  </a:srgbClr>
                </a:solidFill>
              </a:rPr>
              <a:t>2</a:t>
            </a: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4" name="Picture 3">
            <a:extLst>
              <a:ext uri="{FF2B5EF4-FFF2-40B4-BE49-F238E27FC236}">
                <a16:creationId xmlns:a16="http://schemas.microsoft.com/office/drawing/2014/main" id="{FF9BDAA5-540D-F79F-A5E7-78FED5359098}"/>
              </a:ext>
            </a:extLst>
          </p:cNvPr>
          <p:cNvPicPr>
            <a:picLocks noChangeAspect="1"/>
          </p:cNvPicPr>
          <p:nvPr/>
        </p:nvPicPr>
        <p:blipFill>
          <a:blip r:embed="rId3">
            <a:alphaModFix amt="20000"/>
          </a:blip>
          <a:stretch>
            <a:fillRect/>
          </a:stretch>
        </p:blipFill>
        <p:spPr>
          <a:xfrm>
            <a:off x="14160117" y="9153010"/>
            <a:ext cx="879173" cy="669656"/>
          </a:xfrm>
          <a:prstGeom prst="rect">
            <a:avLst/>
          </a:prstGeom>
        </p:spPr>
      </p:pic>
    </p:spTree>
    <p:extLst>
      <p:ext uri="{BB962C8B-B14F-4D97-AF65-F5344CB8AC3E}">
        <p14:creationId xmlns:p14="http://schemas.microsoft.com/office/powerpoint/2010/main" val="174440439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73"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90</a:t>
            </a:fld>
            <a:endParaRPr/>
          </a:p>
        </p:txBody>
      </p:sp>
      <p:sp>
        <p:nvSpPr>
          <p:cNvPr id="2575"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6"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7"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8"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9"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0"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1"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82"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83"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84"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05" name="Group"/>
          <p:cNvGrpSpPr/>
          <p:nvPr/>
        </p:nvGrpSpPr>
        <p:grpSpPr>
          <a:xfrm>
            <a:off x="7193015" y="6320167"/>
            <a:ext cx="3995193" cy="2586260"/>
            <a:chOff x="0" y="0"/>
            <a:chExt cx="3995192" cy="2586258"/>
          </a:xfrm>
        </p:grpSpPr>
        <p:sp>
          <p:nvSpPr>
            <p:cNvPr id="258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7"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8"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92" name="Group"/>
            <p:cNvGrpSpPr/>
            <p:nvPr/>
          </p:nvGrpSpPr>
          <p:grpSpPr>
            <a:xfrm>
              <a:off x="1212787" y="186852"/>
              <a:ext cx="751435" cy="1063781"/>
              <a:chOff x="0" y="0"/>
              <a:chExt cx="751434" cy="1063779"/>
            </a:xfrm>
          </p:grpSpPr>
          <p:sp>
            <p:nvSpPr>
              <p:cNvPr id="258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96" name="Group"/>
            <p:cNvGrpSpPr/>
            <p:nvPr/>
          </p:nvGrpSpPr>
          <p:grpSpPr>
            <a:xfrm>
              <a:off x="1797475" y="845379"/>
              <a:ext cx="751435" cy="1063781"/>
              <a:chOff x="0" y="0"/>
              <a:chExt cx="751434" cy="1063779"/>
            </a:xfrm>
          </p:grpSpPr>
          <p:sp>
            <p:nvSpPr>
              <p:cNvPr id="2593"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4"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5"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0" name="Group"/>
            <p:cNvGrpSpPr/>
            <p:nvPr/>
          </p:nvGrpSpPr>
          <p:grpSpPr>
            <a:xfrm>
              <a:off x="2382163" y="1510386"/>
              <a:ext cx="751435" cy="1063781"/>
              <a:chOff x="0" y="0"/>
              <a:chExt cx="751434" cy="1063779"/>
            </a:xfrm>
          </p:grpSpPr>
          <p:sp>
            <p:nvSpPr>
              <p:cNvPr id="2597"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8"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9"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4" name="Group"/>
            <p:cNvGrpSpPr/>
            <p:nvPr/>
          </p:nvGrpSpPr>
          <p:grpSpPr>
            <a:xfrm>
              <a:off x="3243758" y="3771"/>
              <a:ext cx="751435" cy="2397317"/>
              <a:chOff x="0" y="0"/>
              <a:chExt cx="751434" cy="2397315"/>
            </a:xfrm>
          </p:grpSpPr>
          <p:sp>
            <p:nvSpPr>
              <p:cNvPr id="2601"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0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26" name="Group"/>
          <p:cNvGrpSpPr/>
          <p:nvPr/>
        </p:nvGrpSpPr>
        <p:grpSpPr>
          <a:xfrm>
            <a:off x="13784039" y="6320167"/>
            <a:ext cx="3995193" cy="2586260"/>
            <a:chOff x="0" y="0"/>
            <a:chExt cx="3995192" cy="2586258"/>
          </a:xfrm>
        </p:grpSpPr>
        <p:sp>
          <p:nvSpPr>
            <p:cNvPr id="260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7"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13" name="Group"/>
            <p:cNvGrpSpPr/>
            <p:nvPr/>
          </p:nvGrpSpPr>
          <p:grpSpPr>
            <a:xfrm>
              <a:off x="1212787" y="186852"/>
              <a:ext cx="751435" cy="1063781"/>
              <a:chOff x="0" y="0"/>
              <a:chExt cx="751434" cy="1063779"/>
            </a:xfrm>
          </p:grpSpPr>
          <p:sp>
            <p:nvSpPr>
              <p:cNvPr id="26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17" name="Group"/>
            <p:cNvGrpSpPr/>
            <p:nvPr/>
          </p:nvGrpSpPr>
          <p:grpSpPr>
            <a:xfrm>
              <a:off x="1797475" y="845379"/>
              <a:ext cx="751435" cy="1063781"/>
              <a:chOff x="0" y="0"/>
              <a:chExt cx="751434" cy="1063779"/>
            </a:xfrm>
          </p:grpSpPr>
          <p:sp>
            <p:nvSpPr>
              <p:cNvPr id="261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1" name="Group"/>
            <p:cNvGrpSpPr/>
            <p:nvPr/>
          </p:nvGrpSpPr>
          <p:grpSpPr>
            <a:xfrm>
              <a:off x="2382163" y="1510386"/>
              <a:ext cx="751435" cy="1063781"/>
              <a:chOff x="0" y="0"/>
              <a:chExt cx="751434" cy="1063779"/>
            </a:xfrm>
          </p:grpSpPr>
          <p:sp>
            <p:nvSpPr>
              <p:cNvPr id="261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5" name="Group"/>
            <p:cNvGrpSpPr/>
            <p:nvPr/>
          </p:nvGrpSpPr>
          <p:grpSpPr>
            <a:xfrm>
              <a:off x="3243758" y="3771"/>
              <a:ext cx="751435" cy="2397317"/>
              <a:chOff x="0" y="0"/>
              <a:chExt cx="751434" cy="2397315"/>
            </a:xfrm>
          </p:grpSpPr>
          <p:sp>
            <p:nvSpPr>
              <p:cNvPr id="2622"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2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27"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28"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29"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34"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3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91</a:t>
            </a:fld>
            <a:endParaRPr/>
          </a:p>
        </p:txBody>
      </p:sp>
      <p:sp>
        <p:nvSpPr>
          <p:cNvPr id="263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3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2"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643"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644"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645"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66" name="Group"/>
          <p:cNvGrpSpPr/>
          <p:nvPr/>
        </p:nvGrpSpPr>
        <p:grpSpPr>
          <a:xfrm>
            <a:off x="7193015" y="6320167"/>
            <a:ext cx="3995193" cy="2586260"/>
            <a:chOff x="0" y="0"/>
            <a:chExt cx="3995192" cy="2586258"/>
          </a:xfrm>
        </p:grpSpPr>
        <p:sp>
          <p:nvSpPr>
            <p:cNvPr id="264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7"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53" name="Group"/>
            <p:cNvGrpSpPr/>
            <p:nvPr/>
          </p:nvGrpSpPr>
          <p:grpSpPr>
            <a:xfrm>
              <a:off x="1212787" y="186852"/>
              <a:ext cx="751435" cy="1063781"/>
              <a:chOff x="0" y="0"/>
              <a:chExt cx="751434" cy="1063779"/>
            </a:xfrm>
          </p:grpSpPr>
          <p:sp>
            <p:nvSpPr>
              <p:cNvPr id="26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57" name="Group"/>
            <p:cNvGrpSpPr/>
            <p:nvPr/>
          </p:nvGrpSpPr>
          <p:grpSpPr>
            <a:xfrm>
              <a:off x="1797475" y="845379"/>
              <a:ext cx="751435" cy="1063781"/>
              <a:chOff x="0" y="0"/>
              <a:chExt cx="751434" cy="1063779"/>
            </a:xfrm>
          </p:grpSpPr>
          <p:sp>
            <p:nvSpPr>
              <p:cNvPr id="26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1" name="Group"/>
            <p:cNvGrpSpPr/>
            <p:nvPr/>
          </p:nvGrpSpPr>
          <p:grpSpPr>
            <a:xfrm>
              <a:off x="2382163" y="1510386"/>
              <a:ext cx="751435" cy="1063781"/>
              <a:chOff x="0" y="0"/>
              <a:chExt cx="751434" cy="1063779"/>
            </a:xfrm>
          </p:grpSpPr>
          <p:sp>
            <p:nvSpPr>
              <p:cNvPr id="265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5" name="Group"/>
            <p:cNvGrpSpPr/>
            <p:nvPr/>
          </p:nvGrpSpPr>
          <p:grpSpPr>
            <a:xfrm>
              <a:off x="3243758" y="3771"/>
              <a:ext cx="751435" cy="2397317"/>
              <a:chOff x="0" y="0"/>
              <a:chExt cx="751434" cy="2397315"/>
            </a:xfrm>
          </p:grpSpPr>
          <p:sp>
            <p:nvSpPr>
              <p:cNvPr id="2662"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87" name="Group"/>
          <p:cNvGrpSpPr/>
          <p:nvPr/>
        </p:nvGrpSpPr>
        <p:grpSpPr>
          <a:xfrm>
            <a:off x="13784039" y="6320167"/>
            <a:ext cx="3995193" cy="2586260"/>
            <a:chOff x="0" y="0"/>
            <a:chExt cx="3995192" cy="2586258"/>
          </a:xfrm>
        </p:grpSpPr>
        <p:sp>
          <p:nvSpPr>
            <p:cNvPr id="266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74" name="Group"/>
            <p:cNvGrpSpPr/>
            <p:nvPr/>
          </p:nvGrpSpPr>
          <p:grpSpPr>
            <a:xfrm>
              <a:off x="1212787" y="186852"/>
              <a:ext cx="751435" cy="1063781"/>
              <a:chOff x="0" y="0"/>
              <a:chExt cx="751434" cy="1063779"/>
            </a:xfrm>
          </p:grpSpPr>
          <p:sp>
            <p:nvSpPr>
              <p:cNvPr id="267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78" name="Group"/>
            <p:cNvGrpSpPr/>
            <p:nvPr/>
          </p:nvGrpSpPr>
          <p:grpSpPr>
            <a:xfrm>
              <a:off x="1797475" y="845379"/>
              <a:ext cx="751435" cy="1063781"/>
              <a:chOff x="0" y="0"/>
              <a:chExt cx="751434" cy="1063779"/>
            </a:xfrm>
          </p:grpSpPr>
          <p:sp>
            <p:nvSpPr>
              <p:cNvPr id="267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2" name="Group"/>
            <p:cNvGrpSpPr/>
            <p:nvPr/>
          </p:nvGrpSpPr>
          <p:grpSpPr>
            <a:xfrm>
              <a:off x="2382163" y="1510386"/>
              <a:ext cx="751435" cy="1063781"/>
              <a:chOff x="0" y="0"/>
              <a:chExt cx="751434" cy="1063779"/>
            </a:xfrm>
          </p:grpSpPr>
          <p:sp>
            <p:nvSpPr>
              <p:cNvPr id="267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6" name="Group"/>
            <p:cNvGrpSpPr/>
            <p:nvPr/>
          </p:nvGrpSpPr>
          <p:grpSpPr>
            <a:xfrm>
              <a:off x="3243758" y="3771"/>
              <a:ext cx="751435" cy="2397317"/>
              <a:chOff x="0" y="0"/>
              <a:chExt cx="751434" cy="2397315"/>
            </a:xfrm>
          </p:grpSpPr>
          <p:sp>
            <p:nvSpPr>
              <p:cNvPr id="268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88"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89"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90"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95"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9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92</a:t>
            </a:fld>
            <a:endParaRPr/>
          </a:p>
        </p:txBody>
      </p:sp>
      <p:sp>
        <p:nvSpPr>
          <p:cNvPr id="2697"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8"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9"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0"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1"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2"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3"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04"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05"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06"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27" name="Group"/>
          <p:cNvGrpSpPr/>
          <p:nvPr/>
        </p:nvGrpSpPr>
        <p:grpSpPr>
          <a:xfrm>
            <a:off x="7193015" y="6320167"/>
            <a:ext cx="3995193" cy="2586260"/>
            <a:chOff x="0" y="0"/>
            <a:chExt cx="3995192" cy="2586258"/>
          </a:xfrm>
        </p:grpSpPr>
        <p:sp>
          <p:nvSpPr>
            <p:cNvPr id="27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14" name="Group"/>
            <p:cNvGrpSpPr/>
            <p:nvPr/>
          </p:nvGrpSpPr>
          <p:grpSpPr>
            <a:xfrm>
              <a:off x="1212787" y="186852"/>
              <a:ext cx="751435" cy="1063781"/>
              <a:chOff x="0" y="0"/>
              <a:chExt cx="751434" cy="1063779"/>
            </a:xfrm>
          </p:grpSpPr>
          <p:sp>
            <p:nvSpPr>
              <p:cNvPr id="27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18" name="Group"/>
            <p:cNvGrpSpPr/>
            <p:nvPr/>
          </p:nvGrpSpPr>
          <p:grpSpPr>
            <a:xfrm>
              <a:off x="1797475" y="845379"/>
              <a:ext cx="751435" cy="1063781"/>
              <a:chOff x="0" y="0"/>
              <a:chExt cx="751434" cy="1063779"/>
            </a:xfrm>
          </p:grpSpPr>
          <p:sp>
            <p:nvSpPr>
              <p:cNvPr id="27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2" name="Group"/>
            <p:cNvGrpSpPr/>
            <p:nvPr/>
          </p:nvGrpSpPr>
          <p:grpSpPr>
            <a:xfrm>
              <a:off x="2382163" y="1510386"/>
              <a:ext cx="751435" cy="1063781"/>
              <a:chOff x="0" y="0"/>
              <a:chExt cx="751434" cy="1063779"/>
            </a:xfrm>
          </p:grpSpPr>
          <p:sp>
            <p:nvSpPr>
              <p:cNvPr id="27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6" name="Group"/>
            <p:cNvGrpSpPr/>
            <p:nvPr/>
          </p:nvGrpSpPr>
          <p:grpSpPr>
            <a:xfrm>
              <a:off x="3243758" y="3771"/>
              <a:ext cx="751435" cy="2397317"/>
              <a:chOff x="0" y="0"/>
              <a:chExt cx="751434" cy="2397315"/>
            </a:xfrm>
          </p:grpSpPr>
          <p:sp>
            <p:nvSpPr>
              <p:cNvPr id="272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748" name="Group"/>
          <p:cNvGrpSpPr/>
          <p:nvPr/>
        </p:nvGrpSpPr>
        <p:grpSpPr>
          <a:xfrm>
            <a:off x="13784039" y="6320167"/>
            <a:ext cx="3995193" cy="2586260"/>
            <a:chOff x="0" y="0"/>
            <a:chExt cx="3995192" cy="2586258"/>
          </a:xfrm>
        </p:grpSpPr>
        <p:sp>
          <p:nvSpPr>
            <p:cNvPr id="272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9"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0"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35" name="Group"/>
            <p:cNvGrpSpPr/>
            <p:nvPr/>
          </p:nvGrpSpPr>
          <p:grpSpPr>
            <a:xfrm>
              <a:off x="1212787" y="186852"/>
              <a:ext cx="751435" cy="1063781"/>
              <a:chOff x="0" y="0"/>
              <a:chExt cx="751434" cy="1063779"/>
            </a:xfrm>
          </p:grpSpPr>
          <p:sp>
            <p:nvSpPr>
              <p:cNvPr id="27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39" name="Group"/>
            <p:cNvGrpSpPr/>
            <p:nvPr/>
          </p:nvGrpSpPr>
          <p:grpSpPr>
            <a:xfrm>
              <a:off x="1797475" y="845379"/>
              <a:ext cx="751435" cy="1063781"/>
              <a:chOff x="0" y="0"/>
              <a:chExt cx="751434" cy="1063779"/>
            </a:xfrm>
          </p:grpSpPr>
          <p:sp>
            <p:nvSpPr>
              <p:cNvPr id="27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3" name="Group"/>
            <p:cNvGrpSpPr/>
            <p:nvPr/>
          </p:nvGrpSpPr>
          <p:grpSpPr>
            <a:xfrm>
              <a:off x="2382163" y="1510386"/>
              <a:ext cx="751435" cy="1063781"/>
              <a:chOff x="0" y="0"/>
              <a:chExt cx="751434" cy="1063779"/>
            </a:xfrm>
          </p:grpSpPr>
          <p:sp>
            <p:nvSpPr>
              <p:cNvPr id="2740"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1"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2"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7" name="Group"/>
            <p:cNvGrpSpPr/>
            <p:nvPr/>
          </p:nvGrpSpPr>
          <p:grpSpPr>
            <a:xfrm>
              <a:off x="3243758" y="3771"/>
              <a:ext cx="751435" cy="2397317"/>
              <a:chOff x="0" y="0"/>
              <a:chExt cx="751434" cy="2397315"/>
            </a:xfrm>
          </p:grpSpPr>
          <p:sp>
            <p:nvSpPr>
              <p:cNvPr id="2744"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5"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6"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749"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750"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751"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756"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7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93</a:t>
            </a:fld>
            <a:endParaRPr/>
          </a:p>
        </p:txBody>
      </p:sp>
      <p:sp>
        <p:nvSpPr>
          <p:cNvPr id="2758"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59"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60"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1"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2"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3"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4"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65"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66"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67"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88" name="Group"/>
          <p:cNvGrpSpPr/>
          <p:nvPr/>
        </p:nvGrpSpPr>
        <p:grpSpPr>
          <a:xfrm>
            <a:off x="7193015" y="6320167"/>
            <a:ext cx="3995193" cy="2586260"/>
            <a:chOff x="0" y="0"/>
            <a:chExt cx="3995192" cy="2586258"/>
          </a:xfrm>
        </p:grpSpPr>
        <p:sp>
          <p:nvSpPr>
            <p:cNvPr id="276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69"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0"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75" name="Group"/>
            <p:cNvGrpSpPr/>
            <p:nvPr/>
          </p:nvGrpSpPr>
          <p:grpSpPr>
            <a:xfrm>
              <a:off x="1212787" y="186852"/>
              <a:ext cx="751435" cy="1063781"/>
              <a:chOff x="0" y="0"/>
              <a:chExt cx="751434" cy="1063779"/>
            </a:xfrm>
          </p:grpSpPr>
          <p:sp>
            <p:nvSpPr>
              <p:cNvPr id="277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79" name="Group"/>
            <p:cNvGrpSpPr/>
            <p:nvPr/>
          </p:nvGrpSpPr>
          <p:grpSpPr>
            <a:xfrm>
              <a:off x="1797475" y="845379"/>
              <a:ext cx="751435" cy="1063781"/>
              <a:chOff x="0" y="0"/>
              <a:chExt cx="751434" cy="1063779"/>
            </a:xfrm>
          </p:grpSpPr>
          <p:sp>
            <p:nvSpPr>
              <p:cNvPr id="27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3" name="Group"/>
            <p:cNvGrpSpPr/>
            <p:nvPr/>
          </p:nvGrpSpPr>
          <p:grpSpPr>
            <a:xfrm>
              <a:off x="2382163" y="1510386"/>
              <a:ext cx="751435" cy="1063781"/>
              <a:chOff x="0" y="0"/>
              <a:chExt cx="751434" cy="1063779"/>
            </a:xfrm>
          </p:grpSpPr>
          <p:sp>
            <p:nvSpPr>
              <p:cNvPr id="27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7" name="Group"/>
            <p:cNvGrpSpPr/>
            <p:nvPr/>
          </p:nvGrpSpPr>
          <p:grpSpPr>
            <a:xfrm>
              <a:off x="3243758" y="3771"/>
              <a:ext cx="751435" cy="2397317"/>
              <a:chOff x="0" y="0"/>
              <a:chExt cx="751434" cy="2397315"/>
            </a:xfrm>
          </p:grpSpPr>
          <p:sp>
            <p:nvSpPr>
              <p:cNvPr id="278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09" name="Group"/>
          <p:cNvGrpSpPr/>
          <p:nvPr/>
        </p:nvGrpSpPr>
        <p:grpSpPr>
          <a:xfrm>
            <a:off x="13784039" y="6320167"/>
            <a:ext cx="3995193" cy="2586260"/>
            <a:chOff x="0" y="0"/>
            <a:chExt cx="3995192" cy="2586258"/>
          </a:xfrm>
        </p:grpSpPr>
        <p:sp>
          <p:nvSpPr>
            <p:cNvPr id="27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96" name="Group"/>
            <p:cNvGrpSpPr/>
            <p:nvPr/>
          </p:nvGrpSpPr>
          <p:grpSpPr>
            <a:xfrm>
              <a:off x="1212787" y="186852"/>
              <a:ext cx="751435" cy="1063781"/>
              <a:chOff x="0" y="0"/>
              <a:chExt cx="751434" cy="1063779"/>
            </a:xfrm>
          </p:grpSpPr>
          <p:sp>
            <p:nvSpPr>
              <p:cNvPr id="27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0" name="Group"/>
            <p:cNvGrpSpPr/>
            <p:nvPr/>
          </p:nvGrpSpPr>
          <p:grpSpPr>
            <a:xfrm>
              <a:off x="1797475" y="845379"/>
              <a:ext cx="751435" cy="1063781"/>
              <a:chOff x="0" y="0"/>
              <a:chExt cx="751434" cy="1063779"/>
            </a:xfrm>
          </p:grpSpPr>
          <p:sp>
            <p:nvSpPr>
              <p:cNvPr id="2797"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8"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9"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4" name="Group"/>
            <p:cNvGrpSpPr/>
            <p:nvPr/>
          </p:nvGrpSpPr>
          <p:grpSpPr>
            <a:xfrm>
              <a:off x="2382163" y="1510386"/>
              <a:ext cx="751435" cy="1063781"/>
              <a:chOff x="0" y="0"/>
              <a:chExt cx="751434" cy="1063779"/>
            </a:xfrm>
          </p:grpSpPr>
          <p:sp>
            <p:nvSpPr>
              <p:cNvPr id="280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8" name="Group"/>
            <p:cNvGrpSpPr/>
            <p:nvPr/>
          </p:nvGrpSpPr>
          <p:grpSpPr>
            <a:xfrm>
              <a:off x="3243758" y="3771"/>
              <a:ext cx="751435" cy="2397317"/>
              <a:chOff x="0" y="0"/>
              <a:chExt cx="751434" cy="2397315"/>
            </a:xfrm>
          </p:grpSpPr>
          <p:sp>
            <p:nvSpPr>
              <p:cNvPr id="2805"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10"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11"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12"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1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1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94</a:t>
            </a:fld>
            <a:endParaRPr/>
          </a:p>
        </p:txBody>
      </p:sp>
      <p:sp>
        <p:nvSpPr>
          <p:cNvPr id="281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5"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26"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27"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28"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849" name="Group"/>
          <p:cNvGrpSpPr/>
          <p:nvPr/>
        </p:nvGrpSpPr>
        <p:grpSpPr>
          <a:xfrm>
            <a:off x="7193015" y="6320167"/>
            <a:ext cx="3995193" cy="2586260"/>
            <a:chOff x="0" y="0"/>
            <a:chExt cx="3995192" cy="2586258"/>
          </a:xfrm>
        </p:grpSpPr>
        <p:sp>
          <p:nvSpPr>
            <p:cNvPr id="282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1"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2"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36" name="Group"/>
            <p:cNvGrpSpPr/>
            <p:nvPr/>
          </p:nvGrpSpPr>
          <p:grpSpPr>
            <a:xfrm>
              <a:off x="1212787" y="186852"/>
              <a:ext cx="751435" cy="1063781"/>
              <a:chOff x="0" y="0"/>
              <a:chExt cx="751434" cy="1063779"/>
            </a:xfrm>
          </p:grpSpPr>
          <p:sp>
            <p:nvSpPr>
              <p:cNvPr id="283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0" name="Group"/>
            <p:cNvGrpSpPr/>
            <p:nvPr/>
          </p:nvGrpSpPr>
          <p:grpSpPr>
            <a:xfrm>
              <a:off x="1797475" y="845379"/>
              <a:ext cx="751435" cy="1063781"/>
              <a:chOff x="0" y="0"/>
              <a:chExt cx="751434" cy="1063779"/>
            </a:xfrm>
          </p:grpSpPr>
          <p:sp>
            <p:nvSpPr>
              <p:cNvPr id="28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4" name="Group"/>
            <p:cNvGrpSpPr/>
            <p:nvPr/>
          </p:nvGrpSpPr>
          <p:grpSpPr>
            <a:xfrm>
              <a:off x="2382163" y="1510386"/>
              <a:ext cx="751435" cy="1063781"/>
              <a:chOff x="0" y="0"/>
              <a:chExt cx="751434" cy="1063779"/>
            </a:xfrm>
          </p:grpSpPr>
          <p:sp>
            <p:nvSpPr>
              <p:cNvPr id="284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8" name="Group"/>
            <p:cNvGrpSpPr/>
            <p:nvPr/>
          </p:nvGrpSpPr>
          <p:grpSpPr>
            <a:xfrm>
              <a:off x="3243758" y="3771"/>
              <a:ext cx="751435" cy="2397317"/>
              <a:chOff x="0" y="0"/>
              <a:chExt cx="751434" cy="2397315"/>
            </a:xfrm>
          </p:grpSpPr>
          <p:sp>
            <p:nvSpPr>
              <p:cNvPr id="2845"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70" name="Group"/>
          <p:cNvGrpSpPr/>
          <p:nvPr/>
        </p:nvGrpSpPr>
        <p:grpSpPr>
          <a:xfrm>
            <a:off x="13784039" y="6320167"/>
            <a:ext cx="3995193" cy="2586260"/>
            <a:chOff x="0" y="0"/>
            <a:chExt cx="3995192" cy="2586258"/>
          </a:xfrm>
        </p:grpSpPr>
        <p:sp>
          <p:nvSpPr>
            <p:cNvPr id="285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1"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57" name="Group"/>
            <p:cNvGrpSpPr/>
            <p:nvPr/>
          </p:nvGrpSpPr>
          <p:grpSpPr>
            <a:xfrm>
              <a:off x="1212787" y="186852"/>
              <a:ext cx="751435" cy="1063781"/>
              <a:chOff x="0" y="0"/>
              <a:chExt cx="751434" cy="1063779"/>
            </a:xfrm>
          </p:grpSpPr>
          <p:sp>
            <p:nvSpPr>
              <p:cNvPr id="28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1" name="Group"/>
            <p:cNvGrpSpPr/>
            <p:nvPr/>
          </p:nvGrpSpPr>
          <p:grpSpPr>
            <a:xfrm>
              <a:off x="1797475" y="845379"/>
              <a:ext cx="751435" cy="1063781"/>
              <a:chOff x="0" y="0"/>
              <a:chExt cx="751434" cy="1063779"/>
            </a:xfrm>
          </p:grpSpPr>
          <p:sp>
            <p:nvSpPr>
              <p:cNvPr id="28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5" name="Group"/>
            <p:cNvGrpSpPr/>
            <p:nvPr/>
          </p:nvGrpSpPr>
          <p:grpSpPr>
            <a:xfrm>
              <a:off x="2382163" y="1510386"/>
              <a:ext cx="751435" cy="1063781"/>
              <a:chOff x="0" y="0"/>
              <a:chExt cx="751434" cy="1063779"/>
            </a:xfrm>
          </p:grpSpPr>
          <p:sp>
            <p:nvSpPr>
              <p:cNvPr id="286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9" name="Group"/>
            <p:cNvGrpSpPr/>
            <p:nvPr/>
          </p:nvGrpSpPr>
          <p:grpSpPr>
            <a:xfrm>
              <a:off x="3243758" y="3771"/>
              <a:ext cx="751435" cy="2397317"/>
              <a:chOff x="0" y="0"/>
              <a:chExt cx="751434" cy="2397315"/>
            </a:xfrm>
          </p:grpSpPr>
          <p:sp>
            <p:nvSpPr>
              <p:cNvPr id="2866"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71"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72"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73"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7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7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95</a:t>
            </a:fld>
            <a:endParaRPr/>
          </a:p>
        </p:txBody>
      </p:sp>
      <p:sp>
        <p:nvSpPr>
          <p:cNvPr id="288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6"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87"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88"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89"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10" name="Group"/>
          <p:cNvGrpSpPr/>
          <p:nvPr/>
        </p:nvGrpSpPr>
        <p:grpSpPr>
          <a:xfrm>
            <a:off x="7193015" y="6320167"/>
            <a:ext cx="3995193" cy="2586260"/>
            <a:chOff x="0" y="0"/>
            <a:chExt cx="3995192" cy="2586258"/>
          </a:xfrm>
        </p:grpSpPr>
        <p:sp>
          <p:nvSpPr>
            <p:cNvPr id="289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97" name="Group"/>
            <p:cNvGrpSpPr/>
            <p:nvPr/>
          </p:nvGrpSpPr>
          <p:grpSpPr>
            <a:xfrm>
              <a:off x="1212787" y="186852"/>
              <a:ext cx="751435" cy="1063781"/>
              <a:chOff x="0" y="0"/>
              <a:chExt cx="751434" cy="1063779"/>
            </a:xfrm>
          </p:grpSpPr>
          <p:sp>
            <p:nvSpPr>
              <p:cNvPr id="28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1" name="Group"/>
            <p:cNvGrpSpPr/>
            <p:nvPr/>
          </p:nvGrpSpPr>
          <p:grpSpPr>
            <a:xfrm>
              <a:off x="1797475" y="845379"/>
              <a:ext cx="751435" cy="1063781"/>
              <a:chOff x="0" y="0"/>
              <a:chExt cx="751434" cy="1063779"/>
            </a:xfrm>
          </p:grpSpPr>
          <p:sp>
            <p:nvSpPr>
              <p:cNvPr id="289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5" name="Group"/>
            <p:cNvGrpSpPr/>
            <p:nvPr/>
          </p:nvGrpSpPr>
          <p:grpSpPr>
            <a:xfrm>
              <a:off x="2382163" y="1510386"/>
              <a:ext cx="751435" cy="1063781"/>
              <a:chOff x="0" y="0"/>
              <a:chExt cx="751434" cy="1063779"/>
            </a:xfrm>
          </p:grpSpPr>
          <p:sp>
            <p:nvSpPr>
              <p:cNvPr id="2902"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9" name="Group"/>
            <p:cNvGrpSpPr/>
            <p:nvPr/>
          </p:nvGrpSpPr>
          <p:grpSpPr>
            <a:xfrm>
              <a:off x="3243758" y="3771"/>
              <a:ext cx="751435" cy="2397317"/>
              <a:chOff x="0" y="0"/>
              <a:chExt cx="751434" cy="2397315"/>
            </a:xfrm>
          </p:grpSpPr>
          <p:sp>
            <p:nvSpPr>
              <p:cNvPr id="290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31" name="Group"/>
          <p:cNvGrpSpPr/>
          <p:nvPr/>
        </p:nvGrpSpPr>
        <p:grpSpPr>
          <a:xfrm>
            <a:off x="13784039" y="6320167"/>
            <a:ext cx="3995193" cy="2586260"/>
            <a:chOff x="0" y="0"/>
            <a:chExt cx="3995192" cy="2586258"/>
          </a:xfrm>
        </p:grpSpPr>
        <p:sp>
          <p:nvSpPr>
            <p:cNvPr id="291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18" name="Group"/>
            <p:cNvGrpSpPr/>
            <p:nvPr/>
          </p:nvGrpSpPr>
          <p:grpSpPr>
            <a:xfrm>
              <a:off x="1212787" y="186852"/>
              <a:ext cx="751435" cy="1063781"/>
              <a:chOff x="0" y="0"/>
              <a:chExt cx="751434" cy="1063779"/>
            </a:xfrm>
          </p:grpSpPr>
          <p:sp>
            <p:nvSpPr>
              <p:cNvPr id="29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2" name="Group"/>
            <p:cNvGrpSpPr/>
            <p:nvPr/>
          </p:nvGrpSpPr>
          <p:grpSpPr>
            <a:xfrm>
              <a:off x="1797475" y="845379"/>
              <a:ext cx="751435" cy="1063781"/>
              <a:chOff x="0" y="0"/>
              <a:chExt cx="751434" cy="1063779"/>
            </a:xfrm>
          </p:grpSpPr>
          <p:sp>
            <p:nvSpPr>
              <p:cNvPr id="29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6" name="Group"/>
            <p:cNvGrpSpPr/>
            <p:nvPr/>
          </p:nvGrpSpPr>
          <p:grpSpPr>
            <a:xfrm>
              <a:off x="2382163" y="1510386"/>
              <a:ext cx="751435" cy="1063781"/>
              <a:chOff x="0" y="0"/>
              <a:chExt cx="751434" cy="1063779"/>
            </a:xfrm>
          </p:grpSpPr>
          <p:sp>
            <p:nvSpPr>
              <p:cNvPr id="29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30" name="Group"/>
            <p:cNvGrpSpPr/>
            <p:nvPr/>
          </p:nvGrpSpPr>
          <p:grpSpPr>
            <a:xfrm>
              <a:off x="3243758" y="3771"/>
              <a:ext cx="751435" cy="2397317"/>
              <a:chOff x="0" y="0"/>
              <a:chExt cx="751434" cy="2397315"/>
            </a:xfrm>
          </p:grpSpPr>
          <p:sp>
            <p:nvSpPr>
              <p:cNvPr id="292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32"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33"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34"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93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9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96</a:t>
            </a:fld>
            <a:endParaRPr/>
          </a:p>
        </p:txBody>
      </p:sp>
      <p:sp>
        <p:nvSpPr>
          <p:cNvPr id="294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7"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948"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949"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950"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71" name="Group"/>
          <p:cNvGrpSpPr/>
          <p:nvPr/>
        </p:nvGrpSpPr>
        <p:grpSpPr>
          <a:xfrm>
            <a:off x="7193015" y="6320167"/>
            <a:ext cx="3995193" cy="2586260"/>
            <a:chOff x="0" y="0"/>
            <a:chExt cx="3995192" cy="2586258"/>
          </a:xfrm>
        </p:grpSpPr>
        <p:sp>
          <p:nvSpPr>
            <p:cNvPr id="295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4"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58" name="Group"/>
            <p:cNvGrpSpPr/>
            <p:nvPr/>
          </p:nvGrpSpPr>
          <p:grpSpPr>
            <a:xfrm>
              <a:off x="1212787" y="186852"/>
              <a:ext cx="751435" cy="1063781"/>
              <a:chOff x="0" y="0"/>
              <a:chExt cx="751434" cy="1063779"/>
            </a:xfrm>
          </p:grpSpPr>
          <p:sp>
            <p:nvSpPr>
              <p:cNvPr id="29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2" name="Group"/>
            <p:cNvGrpSpPr/>
            <p:nvPr/>
          </p:nvGrpSpPr>
          <p:grpSpPr>
            <a:xfrm>
              <a:off x="1797475" y="845379"/>
              <a:ext cx="751435" cy="1063781"/>
              <a:chOff x="0" y="0"/>
              <a:chExt cx="751434" cy="1063779"/>
            </a:xfrm>
          </p:grpSpPr>
          <p:sp>
            <p:nvSpPr>
              <p:cNvPr id="29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6" name="Group"/>
            <p:cNvGrpSpPr/>
            <p:nvPr/>
          </p:nvGrpSpPr>
          <p:grpSpPr>
            <a:xfrm>
              <a:off x="2382163" y="1510386"/>
              <a:ext cx="751435" cy="1063781"/>
              <a:chOff x="0" y="0"/>
              <a:chExt cx="751434" cy="1063779"/>
            </a:xfrm>
          </p:grpSpPr>
          <p:sp>
            <p:nvSpPr>
              <p:cNvPr id="296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70" name="Group"/>
            <p:cNvGrpSpPr/>
            <p:nvPr/>
          </p:nvGrpSpPr>
          <p:grpSpPr>
            <a:xfrm>
              <a:off x="3243758" y="3771"/>
              <a:ext cx="751435" cy="2397317"/>
              <a:chOff x="0" y="0"/>
              <a:chExt cx="751434" cy="2397315"/>
            </a:xfrm>
          </p:grpSpPr>
          <p:sp>
            <p:nvSpPr>
              <p:cNvPr id="296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92" name="Group"/>
          <p:cNvGrpSpPr/>
          <p:nvPr/>
        </p:nvGrpSpPr>
        <p:grpSpPr>
          <a:xfrm>
            <a:off x="13784039" y="6320167"/>
            <a:ext cx="3995193" cy="2586260"/>
            <a:chOff x="0" y="0"/>
            <a:chExt cx="3995192" cy="2586258"/>
          </a:xfrm>
        </p:grpSpPr>
        <p:sp>
          <p:nvSpPr>
            <p:cNvPr id="297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79" name="Group"/>
            <p:cNvGrpSpPr/>
            <p:nvPr/>
          </p:nvGrpSpPr>
          <p:grpSpPr>
            <a:xfrm>
              <a:off x="1212787" y="186852"/>
              <a:ext cx="751435" cy="1063781"/>
              <a:chOff x="0" y="0"/>
              <a:chExt cx="751434" cy="1063779"/>
            </a:xfrm>
          </p:grpSpPr>
          <p:sp>
            <p:nvSpPr>
              <p:cNvPr id="29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3" name="Group"/>
            <p:cNvGrpSpPr/>
            <p:nvPr/>
          </p:nvGrpSpPr>
          <p:grpSpPr>
            <a:xfrm>
              <a:off x="1797475" y="845379"/>
              <a:ext cx="751435" cy="1063781"/>
              <a:chOff x="0" y="0"/>
              <a:chExt cx="751434" cy="1063779"/>
            </a:xfrm>
          </p:grpSpPr>
          <p:sp>
            <p:nvSpPr>
              <p:cNvPr id="29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7" name="Group"/>
            <p:cNvGrpSpPr/>
            <p:nvPr/>
          </p:nvGrpSpPr>
          <p:grpSpPr>
            <a:xfrm>
              <a:off x="2382163" y="1510386"/>
              <a:ext cx="751435" cy="1063781"/>
              <a:chOff x="0" y="0"/>
              <a:chExt cx="751434" cy="1063779"/>
            </a:xfrm>
          </p:grpSpPr>
          <p:sp>
            <p:nvSpPr>
              <p:cNvPr id="29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91" name="Group"/>
            <p:cNvGrpSpPr/>
            <p:nvPr/>
          </p:nvGrpSpPr>
          <p:grpSpPr>
            <a:xfrm>
              <a:off x="3243758" y="3771"/>
              <a:ext cx="751435" cy="2397317"/>
              <a:chOff x="0" y="0"/>
              <a:chExt cx="751434" cy="2397315"/>
            </a:xfrm>
          </p:grpSpPr>
          <p:sp>
            <p:nvSpPr>
              <p:cNvPr id="298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9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93"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94"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95"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0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0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97</a:t>
            </a:fld>
            <a:endParaRPr/>
          </a:p>
        </p:txBody>
      </p:sp>
      <p:sp>
        <p:nvSpPr>
          <p:cNvPr id="300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8"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09"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10"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11"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32" name="Group"/>
          <p:cNvGrpSpPr/>
          <p:nvPr/>
        </p:nvGrpSpPr>
        <p:grpSpPr>
          <a:xfrm>
            <a:off x="7193015" y="6320167"/>
            <a:ext cx="3995193" cy="2586260"/>
            <a:chOff x="0" y="0"/>
            <a:chExt cx="3995192" cy="2586258"/>
          </a:xfrm>
        </p:grpSpPr>
        <p:sp>
          <p:nvSpPr>
            <p:cNvPr id="301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19" name="Group"/>
            <p:cNvGrpSpPr/>
            <p:nvPr/>
          </p:nvGrpSpPr>
          <p:grpSpPr>
            <a:xfrm>
              <a:off x="1212787" y="186852"/>
              <a:ext cx="751435" cy="1063781"/>
              <a:chOff x="0" y="0"/>
              <a:chExt cx="751434" cy="1063779"/>
            </a:xfrm>
          </p:grpSpPr>
          <p:sp>
            <p:nvSpPr>
              <p:cNvPr id="301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3" name="Group"/>
            <p:cNvGrpSpPr/>
            <p:nvPr/>
          </p:nvGrpSpPr>
          <p:grpSpPr>
            <a:xfrm>
              <a:off x="1797475" y="845379"/>
              <a:ext cx="751435" cy="1063781"/>
              <a:chOff x="0" y="0"/>
              <a:chExt cx="751434" cy="1063779"/>
            </a:xfrm>
          </p:grpSpPr>
          <p:sp>
            <p:nvSpPr>
              <p:cNvPr id="3020"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1"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2"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7" name="Group"/>
            <p:cNvGrpSpPr/>
            <p:nvPr/>
          </p:nvGrpSpPr>
          <p:grpSpPr>
            <a:xfrm>
              <a:off x="2382163" y="1510386"/>
              <a:ext cx="751435" cy="1063781"/>
              <a:chOff x="0" y="0"/>
              <a:chExt cx="751434" cy="1063779"/>
            </a:xfrm>
          </p:grpSpPr>
          <p:sp>
            <p:nvSpPr>
              <p:cNvPr id="302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31" name="Group"/>
            <p:cNvGrpSpPr/>
            <p:nvPr/>
          </p:nvGrpSpPr>
          <p:grpSpPr>
            <a:xfrm>
              <a:off x="3243758" y="3771"/>
              <a:ext cx="751435" cy="2397317"/>
              <a:chOff x="0" y="0"/>
              <a:chExt cx="751434" cy="2397315"/>
            </a:xfrm>
          </p:grpSpPr>
          <p:sp>
            <p:nvSpPr>
              <p:cNvPr id="302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053" name="Group"/>
          <p:cNvGrpSpPr/>
          <p:nvPr/>
        </p:nvGrpSpPr>
        <p:grpSpPr>
          <a:xfrm>
            <a:off x="13784039" y="6320167"/>
            <a:ext cx="3995193" cy="2586260"/>
            <a:chOff x="0" y="0"/>
            <a:chExt cx="3995192" cy="2586258"/>
          </a:xfrm>
        </p:grpSpPr>
        <p:sp>
          <p:nvSpPr>
            <p:cNvPr id="303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40" name="Group"/>
            <p:cNvGrpSpPr/>
            <p:nvPr/>
          </p:nvGrpSpPr>
          <p:grpSpPr>
            <a:xfrm>
              <a:off x="1212787" y="186852"/>
              <a:ext cx="751435" cy="1063781"/>
              <a:chOff x="0" y="0"/>
              <a:chExt cx="751434" cy="1063779"/>
            </a:xfrm>
          </p:grpSpPr>
          <p:sp>
            <p:nvSpPr>
              <p:cNvPr id="30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4" name="Group"/>
            <p:cNvGrpSpPr/>
            <p:nvPr/>
          </p:nvGrpSpPr>
          <p:grpSpPr>
            <a:xfrm>
              <a:off x="1797475" y="845379"/>
              <a:ext cx="751435" cy="1063781"/>
              <a:chOff x="0" y="0"/>
              <a:chExt cx="751434" cy="1063779"/>
            </a:xfrm>
          </p:grpSpPr>
          <p:sp>
            <p:nvSpPr>
              <p:cNvPr id="30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8" name="Group"/>
            <p:cNvGrpSpPr/>
            <p:nvPr/>
          </p:nvGrpSpPr>
          <p:grpSpPr>
            <a:xfrm>
              <a:off x="2382163" y="1510386"/>
              <a:ext cx="751435" cy="1063781"/>
              <a:chOff x="0" y="0"/>
              <a:chExt cx="751434" cy="1063779"/>
            </a:xfrm>
          </p:grpSpPr>
          <p:sp>
            <p:nvSpPr>
              <p:cNvPr id="30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52" name="Group"/>
            <p:cNvGrpSpPr/>
            <p:nvPr/>
          </p:nvGrpSpPr>
          <p:grpSpPr>
            <a:xfrm>
              <a:off x="3243758" y="3771"/>
              <a:ext cx="751435" cy="2397317"/>
              <a:chOff x="0" y="0"/>
              <a:chExt cx="751434" cy="2397315"/>
            </a:xfrm>
          </p:grpSpPr>
          <p:sp>
            <p:nvSpPr>
              <p:cNvPr id="304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054"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055"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056"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6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6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98</a:t>
            </a:fld>
            <a:endParaRPr/>
          </a:p>
        </p:txBody>
      </p:sp>
      <p:sp>
        <p:nvSpPr>
          <p:cNvPr id="306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9" name="Qubit 0   ⎥0〉"/>
          <p:cNvSpPr txBox="1"/>
          <p:nvPr/>
        </p:nvSpPr>
        <p:spPr>
          <a:xfrm>
            <a:off x="4595371" y="638703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70" name="Qubit 1   ⎥0〉"/>
          <p:cNvSpPr txBox="1"/>
          <p:nvPr/>
        </p:nvSpPr>
        <p:spPr>
          <a:xfrm>
            <a:off x="4595371" y="705527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71" name="Qubit 2   ⎥0〉"/>
          <p:cNvSpPr txBox="1"/>
          <p:nvPr/>
        </p:nvSpPr>
        <p:spPr>
          <a:xfrm>
            <a:off x="4595371" y="772351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72" name="Qubit 3   ⎥0〉"/>
          <p:cNvSpPr txBox="1"/>
          <p:nvPr/>
        </p:nvSpPr>
        <p:spPr>
          <a:xfrm>
            <a:off x="4595371" y="8378197"/>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93" name="Group"/>
          <p:cNvGrpSpPr/>
          <p:nvPr/>
        </p:nvGrpSpPr>
        <p:grpSpPr>
          <a:xfrm>
            <a:off x="7193015" y="6320167"/>
            <a:ext cx="3995193" cy="2586260"/>
            <a:chOff x="0" y="0"/>
            <a:chExt cx="3995192" cy="2586258"/>
          </a:xfrm>
        </p:grpSpPr>
        <p:sp>
          <p:nvSpPr>
            <p:cNvPr id="307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80" name="Group"/>
            <p:cNvGrpSpPr/>
            <p:nvPr/>
          </p:nvGrpSpPr>
          <p:grpSpPr>
            <a:xfrm>
              <a:off x="1212787" y="186852"/>
              <a:ext cx="751435" cy="1063781"/>
              <a:chOff x="0" y="0"/>
              <a:chExt cx="751434" cy="1063779"/>
            </a:xfrm>
          </p:grpSpPr>
          <p:sp>
            <p:nvSpPr>
              <p:cNvPr id="307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7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4" name="Group"/>
            <p:cNvGrpSpPr/>
            <p:nvPr/>
          </p:nvGrpSpPr>
          <p:grpSpPr>
            <a:xfrm>
              <a:off x="1797475" y="845379"/>
              <a:ext cx="751435" cy="1063781"/>
              <a:chOff x="0" y="0"/>
              <a:chExt cx="751434" cy="1063779"/>
            </a:xfrm>
          </p:grpSpPr>
          <p:sp>
            <p:nvSpPr>
              <p:cNvPr id="30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8" name="Group"/>
            <p:cNvGrpSpPr/>
            <p:nvPr/>
          </p:nvGrpSpPr>
          <p:grpSpPr>
            <a:xfrm>
              <a:off x="2382163" y="1510386"/>
              <a:ext cx="751435" cy="1063781"/>
              <a:chOff x="0" y="0"/>
              <a:chExt cx="751434" cy="1063779"/>
            </a:xfrm>
          </p:grpSpPr>
          <p:sp>
            <p:nvSpPr>
              <p:cNvPr id="308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92" name="Group"/>
            <p:cNvGrpSpPr/>
            <p:nvPr/>
          </p:nvGrpSpPr>
          <p:grpSpPr>
            <a:xfrm>
              <a:off x="3243758" y="3771"/>
              <a:ext cx="751435" cy="2397317"/>
              <a:chOff x="0" y="0"/>
              <a:chExt cx="751434" cy="2397315"/>
            </a:xfrm>
          </p:grpSpPr>
          <p:sp>
            <p:nvSpPr>
              <p:cNvPr id="308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9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114" name="Group"/>
          <p:cNvGrpSpPr/>
          <p:nvPr/>
        </p:nvGrpSpPr>
        <p:grpSpPr>
          <a:xfrm>
            <a:off x="13784039" y="6320167"/>
            <a:ext cx="3995193" cy="2586260"/>
            <a:chOff x="0" y="0"/>
            <a:chExt cx="3995192" cy="2586258"/>
          </a:xfrm>
        </p:grpSpPr>
        <p:sp>
          <p:nvSpPr>
            <p:cNvPr id="309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5"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01" name="Group"/>
            <p:cNvGrpSpPr/>
            <p:nvPr/>
          </p:nvGrpSpPr>
          <p:grpSpPr>
            <a:xfrm>
              <a:off x="1212787" y="186852"/>
              <a:ext cx="751435" cy="1063781"/>
              <a:chOff x="0" y="0"/>
              <a:chExt cx="751434" cy="1063779"/>
            </a:xfrm>
          </p:grpSpPr>
          <p:sp>
            <p:nvSpPr>
              <p:cNvPr id="30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5" name="Group"/>
            <p:cNvGrpSpPr/>
            <p:nvPr/>
          </p:nvGrpSpPr>
          <p:grpSpPr>
            <a:xfrm>
              <a:off x="1797475" y="845379"/>
              <a:ext cx="751435" cy="1063781"/>
              <a:chOff x="0" y="0"/>
              <a:chExt cx="751434" cy="1063779"/>
            </a:xfrm>
          </p:grpSpPr>
          <p:sp>
            <p:nvSpPr>
              <p:cNvPr id="310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9" name="Group"/>
            <p:cNvGrpSpPr/>
            <p:nvPr/>
          </p:nvGrpSpPr>
          <p:grpSpPr>
            <a:xfrm>
              <a:off x="2382163" y="1510386"/>
              <a:ext cx="751435" cy="1063781"/>
              <a:chOff x="0" y="0"/>
              <a:chExt cx="751434" cy="1063779"/>
            </a:xfrm>
          </p:grpSpPr>
          <p:sp>
            <p:nvSpPr>
              <p:cNvPr id="31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13" name="Group"/>
            <p:cNvGrpSpPr/>
            <p:nvPr/>
          </p:nvGrpSpPr>
          <p:grpSpPr>
            <a:xfrm>
              <a:off x="3243758" y="3771"/>
              <a:ext cx="751435" cy="2397317"/>
              <a:chOff x="0" y="0"/>
              <a:chExt cx="751434" cy="2397315"/>
            </a:xfrm>
          </p:grpSpPr>
          <p:sp>
            <p:nvSpPr>
              <p:cNvPr id="311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1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1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15" name="…"/>
          <p:cNvSpPr txBox="1"/>
          <p:nvPr/>
        </p:nvSpPr>
        <p:spPr>
          <a:xfrm>
            <a:off x="12035273" y="6896571"/>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16" name="Block 1"/>
          <p:cNvSpPr txBox="1"/>
          <p:nvPr/>
        </p:nvSpPr>
        <p:spPr>
          <a:xfrm>
            <a:off x="8619721" y="9053642"/>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17" name="Block N"/>
          <p:cNvSpPr txBox="1"/>
          <p:nvPr/>
        </p:nvSpPr>
        <p:spPr>
          <a:xfrm>
            <a:off x="15185446" y="9053642"/>
            <a:ext cx="1192378"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12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99</a:t>
            </a:fld>
            <a:endParaRPr/>
          </a:p>
        </p:txBody>
      </p:sp>
      <p:sp>
        <p:nvSpPr>
          <p:cNvPr id="3123" name="Rounded Rectangle"/>
          <p:cNvSpPr/>
          <p:nvPr/>
        </p:nvSpPr>
        <p:spPr>
          <a:xfrm>
            <a:off x="14213254" y="1965472"/>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4" name="Rounded Rectangle"/>
          <p:cNvSpPr/>
          <p:nvPr/>
        </p:nvSpPr>
        <p:spPr>
          <a:xfrm>
            <a:off x="7647631" y="1965472"/>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5" name="Line"/>
          <p:cNvSpPr/>
          <p:nvPr/>
        </p:nvSpPr>
        <p:spPr>
          <a:xfrm>
            <a:off x="7311007" y="260047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6" name="Line"/>
          <p:cNvSpPr/>
          <p:nvPr/>
        </p:nvSpPr>
        <p:spPr>
          <a:xfrm>
            <a:off x="7311007" y="326871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7" name="Line"/>
          <p:cNvSpPr/>
          <p:nvPr/>
        </p:nvSpPr>
        <p:spPr>
          <a:xfrm>
            <a:off x="7311007" y="393695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8" name="Line"/>
          <p:cNvSpPr/>
          <p:nvPr/>
        </p:nvSpPr>
        <p:spPr>
          <a:xfrm>
            <a:off x="7311007" y="460519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9" name="Qubit 0   ⎥0〉"/>
          <p:cNvSpPr txBox="1"/>
          <p:nvPr/>
        </p:nvSpPr>
        <p:spPr>
          <a:xfrm>
            <a:off x="5226357" y="2376139"/>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30" name="Qubit 1   ⎥0〉"/>
          <p:cNvSpPr txBox="1"/>
          <p:nvPr/>
        </p:nvSpPr>
        <p:spPr>
          <a:xfrm>
            <a:off x="5226357" y="3044380"/>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31" name="Qubit 2   ⎥0〉"/>
          <p:cNvSpPr txBox="1"/>
          <p:nvPr/>
        </p:nvSpPr>
        <p:spPr>
          <a:xfrm>
            <a:off x="5226357" y="371262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32" name="Qubit 3   ⎥0〉"/>
          <p:cNvSpPr txBox="1"/>
          <p:nvPr/>
        </p:nvSpPr>
        <p:spPr>
          <a:xfrm>
            <a:off x="5226357" y="4367307"/>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33" name="0.1"/>
          <p:cNvSpPr/>
          <p:nvPr/>
        </p:nvSpPr>
        <p:spPr>
          <a:xfrm>
            <a:off x="7824002" y="230927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34" name="0.2"/>
          <p:cNvSpPr/>
          <p:nvPr/>
        </p:nvSpPr>
        <p:spPr>
          <a:xfrm>
            <a:off x="7824002" y="2977232"/>
            <a:ext cx="751435" cy="582392"/>
          </a:xfrm>
          <a:prstGeom prst="roundRect">
            <a:avLst>
              <a:gd name="adj" fmla="val 21807"/>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35" name="0.9"/>
          <p:cNvSpPr/>
          <p:nvPr/>
        </p:nvSpPr>
        <p:spPr>
          <a:xfrm>
            <a:off x="7824002" y="364518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0.9</a:t>
            </a:r>
          </a:p>
        </p:txBody>
      </p:sp>
      <p:sp>
        <p:nvSpPr>
          <p:cNvPr id="3136" name="1.1"/>
          <p:cNvSpPr/>
          <p:nvPr/>
        </p:nvSpPr>
        <p:spPr>
          <a:xfrm>
            <a:off x="7824002" y="4313143"/>
            <a:ext cx="751435" cy="582393"/>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40" name="Group"/>
          <p:cNvGrpSpPr/>
          <p:nvPr/>
        </p:nvGrpSpPr>
        <p:grpSpPr>
          <a:xfrm>
            <a:off x="9036789" y="2496129"/>
            <a:ext cx="751435" cy="1063781"/>
            <a:chOff x="0" y="0"/>
            <a:chExt cx="751434" cy="1063779"/>
          </a:xfrm>
        </p:grpSpPr>
        <p:sp>
          <p:nvSpPr>
            <p:cNvPr id="31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4" name="Group"/>
          <p:cNvGrpSpPr/>
          <p:nvPr/>
        </p:nvGrpSpPr>
        <p:grpSpPr>
          <a:xfrm>
            <a:off x="9621477" y="3154656"/>
            <a:ext cx="751435" cy="1063780"/>
            <a:chOff x="0" y="0"/>
            <a:chExt cx="751434" cy="1063779"/>
          </a:xfrm>
        </p:grpSpPr>
        <p:sp>
          <p:nvSpPr>
            <p:cNvPr id="31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8" name="Group"/>
          <p:cNvGrpSpPr/>
          <p:nvPr/>
        </p:nvGrpSpPr>
        <p:grpSpPr>
          <a:xfrm>
            <a:off x="10206166" y="3819663"/>
            <a:ext cx="751435" cy="1063781"/>
            <a:chOff x="0" y="0"/>
            <a:chExt cx="751434" cy="1063779"/>
          </a:xfrm>
        </p:grpSpPr>
        <p:sp>
          <p:nvSpPr>
            <p:cNvPr id="314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52" name="Group"/>
          <p:cNvGrpSpPr/>
          <p:nvPr/>
        </p:nvGrpSpPr>
        <p:grpSpPr>
          <a:xfrm>
            <a:off x="11067760" y="2313048"/>
            <a:ext cx="751435" cy="2397317"/>
            <a:chOff x="0" y="0"/>
            <a:chExt cx="751434" cy="2397315"/>
          </a:xfrm>
        </p:grpSpPr>
        <p:sp>
          <p:nvSpPr>
            <p:cNvPr id="314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3" name="Group"/>
          <p:cNvGrpSpPr/>
          <p:nvPr/>
        </p:nvGrpSpPr>
        <p:grpSpPr>
          <a:xfrm>
            <a:off x="14415025" y="2309276"/>
            <a:ext cx="3995194" cy="2586260"/>
            <a:chOff x="0" y="0"/>
            <a:chExt cx="3995192" cy="2586258"/>
          </a:xfrm>
        </p:grpSpPr>
        <p:sp>
          <p:nvSpPr>
            <p:cNvPr id="315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60" name="Group"/>
            <p:cNvGrpSpPr/>
            <p:nvPr/>
          </p:nvGrpSpPr>
          <p:grpSpPr>
            <a:xfrm>
              <a:off x="1212787" y="186852"/>
              <a:ext cx="751435" cy="1063781"/>
              <a:chOff x="0" y="0"/>
              <a:chExt cx="751434" cy="1063779"/>
            </a:xfrm>
          </p:grpSpPr>
          <p:sp>
            <p:nvSpPr>
              <p:cNvPr id="31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4" name="Group"/>
            <p:cNvGrpSpPr/>
            <p:nvPr/>
          </p:nvGrpSpPr>
          <p:grpSpPr>
            <a:xfrm>
              <a:off x="1797475" y="845379"/>
              <a:ext cx="751435" cy="1063781"/>
              <a:chOff x="0" y="0"/>
              <a:chExt cx="751434" cy="1063779"/>
            </a:xfrm>
          </p:grpSpPr>
          <p:sp>
            <p:nvSpPr>
              <p:cNvPr id="316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8" name="Group"/>
            <p:cNvGrpSpPr/>
            <p:nvPr/>
          </p:nvGrpSpPr>
          <p:grpSpPr>
            <a:xfrm>
              <a:off x="2382163" y="1510386"/>
              <a:ext cx="751435" cy="1063781"/>
              <a:chOff x="0" y="0"/>
              <a:chExt cx="751434" cy="1063779"/>
            </a:xfrm>
          </p:grpSpPr>
          <p:sp>
            <p:nvSpPr>
              <p:cNvPr id="31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2" name="Group"/>
            <p:cNvGrpSpPr/>
            <p:nvPr/>
          </p:nvGrpSpPr>
          <p:grpSpPr>
            <a:xfrm>
              <a:off x="3243758" y="3771"/>
              <a:ext cx="751435" cy="2397317"/>
              <a:chOff x="0" y="0"/>
              <a:chExt cx="751434" cy="2397315"/>
            </a:xfrm>
          </p:grpSpPr>
          <p:sp>
            <p:nvSpPr>
              <p:cNvPr id="316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7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74" name="…"/>
          <p:cNvSpPr txBox="1"/>
          <p:nvPr/>
        </p:nvSpPr>
        <p:spPr>
          <a:xfrm>
            <a:off x="12666260" y="2885680"/>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75" name="Block 1"/>
          <p:cNvSpPr txBox="1"/>
          <p:nvPr/>
        </p:nvSpPr>
        <p:spPr>
          <a:xfrm>
            <a:off x="9250708" y="5042751"/>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76" name="Block N"/>
          <p:cNvSpPr txBox="1"/>
          <p:nvPr/>
        </p:nvSpPr>
        <p:spPr>
          <a:xfrm>
            <a:off x="15816432" y="5042751"/>
            <a:ext cx="119237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177" name="Rounded Rectangle"/>
          <p:cNvSpPr/>
          <p:nvPr/>
        </p:nvSpPr>
        <p:spPr>
          <a:xfrm>
            <a:off x="14213254" y="5703787"/>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8" name="Rounded Rectangle"/>
          <p:cNvSpPr/>
          <p:nvPr/>
        </p:nvSpPr>
        <p:spPr>
          <a:xfrm>
            <a:off x="7647631" y="5703787"/>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9" name="Line"/>
          <p:cNvSpPr/>
          <p:nvPr/>
        </p:nvSpPr>
        <p:spPr>
          <a:xfrm>
            <a:off x="7311007" y="633878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0" name="Line"/>
          <p:cNvSpPr/>
          <p:nvPr/>
        </p:nvSpPr>
        <p:spPr>
          <a:xfrm>
            <a:off x="7311007" y="700702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1" name="Line"/>
          <p:cNvSpPr/>
          <p:nvPr/>
        </p:nvSpPr>
        <p:spPr>
          <a:xfrm>
            <a:off x="7311007" y="767526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2" name="Line"/>
          <p:cNvSpPr/>
          <p:nvPr/>
        </p:nvSpPr>
        <p:spPr>
          <a:xfrm>
            <a:off x="7311007" y="834350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3" name="Qubit 0   ⎥0〉"/>
          <p:cNvSpPr txBox="1"/>
          <p:nvPr/>
        </p:nvSpPr>
        <p:spPr>
          <a:xfrm>
            <a:off x="5226357" y="6114454"/>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84" name="Qubit 1   ⎥0〉"/>
          <p:cNvSpPr txBox="1"/>
          <p:nvPr/>
        </p:nvSpPr>
        <p:spPr>
          <a:xfrm>
            <a:off x="5226357" y="6782694"/>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85" name="Qubit 2   ⎥0〉"/>
          <p:cNvSpPr txBox="1"/>
          <p:nvPr/>
        </p:nvSpPr>
        <p:spPr>
          <a:xfrm>
            <a:off x="5226357" y="7450935"/>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86" name="Qubit 3   ⎥0〉"/>
          <p:cNvSpPr txBox="1"/>
          <p:nvPr/>
        </p:nvSpPr>
        <p:spPr>
          <a:xfrm>
            <a:off x="5226357" y="8105621"/>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87" name="0.2"/>
          <p:cNvSpPr/>
          <p:nvPr/>
        </p:nvSpPr>
        <p:spPr>
          <a:xfrm>
            <a:off x="7824002" y="6047591"/>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88" name="-0.1"/>
          <p:cNvSpPr/>
          <p:nvPr/>
        </p:nvSpPr>
        <p:spPr>
          <a:xfrm>
            <a:off x="7824002" y="671554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89" name="1.4"/>
          <p:cNvSpPr/>
          <p:nvPr/>
        </p:nvSpPr>
        <p:spPr>
          <a:xfrm>
            <a:off x="7824002" y="7383502"/>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1.4</a:t>
            </a:r>
          </a:p>
        </p:txBody>
      </p:sp>
      <p:sp>
        <p:nvSpPr>
          <p:cNvPr id="3190" name="1.1"/>
          <p:cNvSpPr/>
          <p:nvPr/>
        </p:nvSpPr>
        <p:spPr>
          <a:xfrm>
            <a:off x="7824002" y="805145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94" name="Group"/>
          <p:cNvGrpSpPr/>
          <p:nvPr/>
        </p:nvGrpSpPr>
        <p:grpSpPr>
          <a:xfrm>
            <a:off x="9036789" y="6234444"/>
            <a:ext cx="751435" cy="1063780"/>
            <a:chOff x="0" y="0"/>
            <a:chExt cx="751434" cy="1063779"/>
          </a:xfrm>
        </p:grpSpPr>
        <p:sp>
          <p:nvSpPr>
            <p:cNvPr id="319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98" name="Group"/>
          <p:cNvGrpSpPr/>
          <p:nvPr/>
        </p:nvGrpSpPr>
        <p:grpSpPr>
          <a:xfrm>
            <a:off x="9621477" y="6892970"/>
            <a:ext cx="751435" cy="1063781"/>
            <a:chOff x="0" y="0"/>
            <a:chExt cx="751434" cy="1063779"/>
          </a:xfrm>
        </p:grpSpPr>
        <p:sp>
          <p:nvSpPr>
            <p:cNvPr id="3195"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6"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7"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2" name="Group"/>
          <p:cNvGrpSpPr/>
          <p:nvPr/>
        </p:nvGrpSpPr>
        <p:grpSpPr>
          <a:xfrm>
            <a:off x="10206166" y="7557978"/>
            <a:ext cx="751435" cy="1063780"/>
            <a:chOff x="0" y="0"/>
            <a:chExt cx="751434" cy="1063779"/>
          </a:xfrm>
        </p:grpSpPr>
        <p:sp>
          <p:nvSpPr>
            <p:cNvPr id="319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6" name="Group"/>
          <p:cNvGrpSpPr/>
          <p:nvPr/>
        </p:nvGrpSpPr>
        <p:grpSpPr>
          <a:xfrm>
            <a:off x="11067760" y="6051363"/>
            <a:ext cx="751435" cy="2397317"/>
            <a:chOff x="0" y="0"/>
            <a:chExt cx="751434" cy="2397315"/>
          </a:xfrm>
        </p:grpSpPr>
        <p:sp>
          <p:nvSpPr>
            <p:cNvPr id="320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7" name="Group"/>
          <p:cNvGrpSpPr/>
          <p:nvPr/>
        </p:nvGrpSpPr>
        <p:grpSpPr>
          <a:xfrm>
            <a:off x="14415025" y="6047591"/>
            <a:ext cx="3995194" cy="2586260"/>
            <a:chOff x="0" y="0"/>
            <a:chExt cx="3995192" cy="2586258"/>
          </a:xfrm>
        </p:grpSpPr>
        <p:sp>
          <p:nvSpPr>
            <p:cNvPr id="32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14" name="Group"/>
            <p:cNvGrpSpPr/>
            <p:nvPr/>
          </p:nvGrpSpPr>
          <p:grpSpPr>
            <a:xfrm>
              <a:off x="1212787" y="186852"/>
              <a:ext cx="751435" cy="1063781"/>
              <a:chOff x="0" y="0"/>
              <a:chExt cx="751434" cy="1063779"/>
            </a:xfrm>
          </p:grpSpPr>
          <p:sp>
            <p:nvSpPr>
              <p:cNvPr id="32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18" name="Group"/>
            <p:cNvGrpSpPr/>
            <p:nvPr/>
          </p:nvGrpSpPr>
          <p:grpSpPr>
            <a:xfrm>
              <a:off x="1797475" y="845379"/>
              <a:ext cx="751435" cy="1063781"/>
              <a:chOff x="0" y="0"/>
              <a:chExt cx="751434" cy="1063779"/>
            </a:xfrm>
          </p:grpSpPr>
          <p:sp>
            <p:nvSpPr>
              <p:cNvPr id="32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2" name="Group"/>
            <p:cNvGrpSpPr/>
            <p:nvPr/>
          </p:nvGrpSpPr>
          <p:grpSpPr>
            <a:xfrm>
              <a:off x="2382163" y="1510386"/>
              <a:ext cx="751435" cy="1063781"/>
              <a:chOff x="0" y="0"/>
              <a:chExt cx="751434" cy="1063779"/>
            </a:xfrm>
          </p:grpSpPr>
          <p:sp>
            <p:nvSpPr>
              <p:cNvPr id="32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6" name="Group"/>
            <p:cNvGrpSpPr/>
            <p:nvPr/>
          </p:nvGrpSpPr>
          <p:grpSpPr>
            <a:xfrm>
              <a:off x="3243758" y="3771"/>
              <a:ext cx="751435" cy="2397317"/>
              <a:chOff x="0" y="0"/>
              <a:chExt cx="751434" cy="2397315"/>
            </a:xfrm>
          </p:grpSpPr>
          <p:sp>
            <p:nvSpPr>
              <p:cNvPr id="322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28" name="…"/>
          <p:cNvSpPr txBox="1"/>
          <p:nvPr/>
        </p:nvSpPr>
        <p:spPr>
          <a:xfrm>
            <a:off x="12666260" y="6623995"/>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29" name="Block 1"/>
          <p:cNvSpPr txBox="1"/>
          <p:nvPr/>
        </p:nvSpPr>
        <p:spPr>
          <a:xfrm>
            <a:off x="9250708" y="8781066"/>
            <a:ext cx="1141782"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30" name="Block N"/>
          <p:cNvSpPr txBox="1"/>
          <p:nvPr/>
        </p:nvSpPr>
        <p:spPr>
          <a:xfrm>
            <a:off x="15816432" y="8781066"/>
            <a:ext cx="1192379"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231" name="Rounded Rectangle"/>
          <p:cNvSpPr/>
          <p:nvPr/>
        </p:nvSpPr>
        <p:spPr>
          <a:xfrm>
            <a:off x="14213254" y="9442956"/>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2" name="Rounded Rectangle"/>
          <p:cNvSpPr/>
          <p:nvPr/>
        </p:nvSpPr>
        <p:spPr>
          <a:xfrm>
            <a:off x="7647631" y="9442956"/>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3" name="Line"/>
          <p:cNvSpPr/>
          <p:nvPr/>
        </p:nvSpPr>
        <p:spPr>
          <a:xfrm>
            <a:off x="7311007" y="1007795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4" name="Line"/>
          <p:cNvSpPr/>
          <p:nvPr/>
        </p:nvSpPr>
        <p:spPr>
          <a:xfrm>
            <a:off x="7311007" y="1074619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5" name="Line"/>
          <p:cNvSpPr/>
          <p:nvPr/>
        </p:nvSpPr>
        <p:spPr>
          <a:xfrm>
            <a:off x="7311007" y="1141443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6" name="Line"/>
          <p:cNvSpPr/>
          <p:nvPr/>
        </p:nvSpPr>
        <p:spPr>
          <a:xfrm>
            <a:off x="7311007" y="1208267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7" name="Qubit 0   ⎥0〉"/>
          <p:cNvSpPr txBox="1"/>
          <p:nvPr/>
        </p:nvSpPr>
        <p:spPr>
          <a:xfrm>
            <a:off x="5226357" y="9853623"/>
            <a:ext cx="2147317" cy="4613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238" name="Qubit 1   ⎥0〉"/>
          <p:cNvSpPr txBox="1"/>
          <p:nvPr/>
        </p:nvSpPr>
        <p:spPr>
          <a:xfrm>
            <a:off x="5226357" y="10521863"/>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239" name="Qubit 2   ⎥0〉"/>
          <p:cNvSpPr txBox="1"/>
          <p:nvPr/>
        </p:nvSpPr>
        <p:spPr>
          <a:xfrm>
            <a:off x="5226357" y="11190104"/>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240" name="Qubit 3   ⎥0〉"/>
          <p:cNvSpPr txBox="1"/>
          <p:nvPr/>
        </p:nvSpPr>
        <p:spPr>
          <a:xfrm>
            <a:off x="5226357" y="11844790"/>
            <a:ext cx="2147317"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261" name="Group"/>
          <p:cNvGrpSpPr/>
          <p:nvPr/>
        </p:nvGrpSpPr>
        <p:grpSpPr>
          <a:xfrm>
            <a:off x="7824002" y="9786760"/>
            <a:ext cx="3995193" cy="2586260"/>
            <a:chOff x="0" y="0"/>
            <a:chExt cx="3995192" cy="2586258"/>
          </a:xfrm>
        </p:grpSpPr>
        <p:sp>
          <p:nvSpPr>
            <p:cNvPr id="3241" name="0.4"/>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0.4</a:t>
              </a:r>
            </a:p>
          </p:txBody>
        </p:sp>
        <p:sp>
          <p:nvSpPr>
            <p:cNvPr id="3242" name="-0.1"/>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-0.1</a:t>
              </a:r>
            </a:p>
          </p:txBody>
        </p:sp>
        <p:sp>
          <p:nvSpPr>
            <p:cNvPr id="3243" name="1.4"/>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1.4</a:t>
              </a:r>
            </a:p>
          </p:txBody>
        </p:sp>
        <p:sp>
          <p:nvSpPr>
            <p:cNvPr id="3244" name="1.1"/>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248" name="Group"/>
            <p:cNvGrpSpPr/>
            <p:nvPr/>
          </p:nvGrpSpPr>
          <p:grpSpPr>
            <a:xfrm>
              <a:off x="1212787" y="186852"/>
              <a:ext cx="751435" cy="1063781"/>
              <a:chOff x="0" y="0"/>
              <a:chExt cx="751434" cy="1063779"/>
            </a:xfrm>
          </p:grpSpPr>
          <p:sp>
            <p:nvSpPr>
              <p:cNvPr id="32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2" name="Group"/>
            <p:cNvGrpSpPr/>
            <p:nvPr/>
          </p:nvGrpSpPr>
          <p:grpSpPr>
            <a:xfrm>
              <a:off x="1797475" y="845379"/>
              <a:ext cx="751435" cy="1063781"/>
              <a:chOff x="0" y="0"/>
              <a:chExt cx="751434" cy="1063779"/>
            </a:xfrm>
          </p:grpSpPr>
          <p:sp>
            <p:nvSpPr>
              <p:cNvPr id="324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6" name="Group"/>
            <p:cNvGrpSpPr/>
            <p:nvPr/>
          </p:nvGrpSpPr>
          <p:grpSpPr>
            <a:xfrm>
              <a:off x="2382163" y="1510386"/>
              <a:ext cx="751435" cy="1063781"/>
              <a:chOff x="0" y="0"/>
              <a:chExt cx="751434" cy="1063779"/>
            </a:xfrm>
          </p:grpSpPr>
          <p:sp>
            <p:nvSpPr>
              <p:cNvPr id="325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60" name="Group"/>
            <p:cNvGrpSpPr/>
            <p:nvPr/>
          </p:nvGrpSpPr>
          <p:grpSpPr>
            <a:xfrm>
              <a:off x="3243758" y="3771"/>
              <a:ext cx="751435" cy="2397317"/>
              <a:chOff x="0" y="0"/>
              <a:chExt cx="751434" cy="2397315"/>
            </a:xfrm>
          </p:grpSpPr>
          <p:sp>
            <p:nvSpPr>
              <p:cNvPr id="3257"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282" name="Group"/>
          <p:cNvGrpSpPr/>
          <p:nvPr/>
        </p:nvGrpSpPr>
        <p:grpSpPr>
          <a:xfrm>
            <a:off x="14415025" y="9786760"/>
            <a:ext cx="3995194" cy="2586260"/>
            <a:chOff x="0" y="0"/>
            <a:chExt cx="3995192" cy="2586258"/>
          </a:xfrm>
        </p:grpSpPr>
        <p:sp>
          <p:nvSpPr>
            <p:cNvPr id="32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69" name="Group"/>
            <p:cNvGrpSpPr/>
            <p:nvPr/>
          </p:nvGrpSpPr>
          <p:grpSpPr>
            <a:xfrm>
              <a:off x="1212787" y="186852"/>
              <a:ext cx="751435" cy="1063781"/>
              <a:chOff x="0" y="0"/>
              <a:chExt cx="751434" cy="1063779"/>
            </a:xfrm>
          </p:grpSpPr>
          <p:sp>
            <p:nvSpPr>
              <p:cNvPr id="32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3" name="Group"/>
            <p:cNvGrpSpPr/>
            <p:nvPr/>
          </p:nvGrpSpPr>
          <p:grpSpPr>
            <a:xfrm>
              <a:off x="1797475" y="845379"/>
              <a:ext cx="751435" cy="1063781"/>
              <a:chOff x="0" y="0"/>
              <a:chExt cx="751434" cy="1063779"/>
            </a:xfrm>
          </p:grpSpPr>
          <p:sp>
            <p:nvSpPr>
              <p:cNvPr id="32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7" name="Group"/>
            <p:cNvGrpSpPr/>
            <p:nvPr/>
          </p:nvGrpSpPr>
          <p:grpSpPr>
            <a:xfrm>
              <a:off x="2382163" y="1510386"/>
              <a:ext cx="751435" cy="1063781"/>
              <a:chOff x="0" y="0"/>
              <a:chExt cx="751434" cy="1063779"/>
            </a:xfrm>
          </p:grpSpPr>
          <p:sp>
            <p:nvSpPr>
              <p:cNvPr id="32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81" name="Group"/>
            <p:cNvGrpSpPr/>
            <p:nvPr/>
          </p:nvGrpSpPr>
          <p:grpSpPr>
            <a:xfrm>
              <a:off x="3243758" y="3771"/>
              <a:ext cx="751435" cy="2397317"/>
              <a:chOff x="0" y="0"/>
              <a:chExt cx="751434" cy="2397315"/>
            </a:xfrm>
          </p:grpSpPr>
          <p:sp>
            <p:nvSpPr>
              <p:cNvPr id="32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83" name="…"/>
          <p:cNvSpPr txBox="1"/>
          <p:nvPr/>
        </p:nvSpPr>
        <p:spPr>
          <a:xfrm>
            <a:off x="12666260" y="10363164"/>
            <a:ext cx="876301" cy="994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84" name="Block 1"/>
          <p:cNvSpPr txBox="1"/>
          <p:nvPr/>
        </p:nvSpPr>
        <p:spPr>
          <a:xfrm>
            <a:off x="9250708" y="12520235"/>
            <a:ext cx="1141782"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85" name="Block N"/>
          <p:cNvSpPr txBox="1"/>
          <p:nvPr/>
        </p:nvSpPr>
        <p:spPr>
          <a:xfrm>
            <a:off x="15816432" y="12520235"/>
            <a:ext cx="1192379" cy="461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4642</TotalTime>
  <Words>9053</Words>
  <Application>Microsoft Macintosh PowerPoint</Application>
  <PresentationFormat>Custom</PresentationFormat>
  <Paragraphs>1684</Paragraphs>
  <Slides>174</Slides>
  <Notes>88</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174</vt:i4>
      </vt:variant>
    </vt:vector>
  </HeadingPairs>
  <TitlesOfParts>
    <vt:vector size="183" baseType="lpstr">
      <vt:lpstr>Arial</vt:lpstr>
      <vt:lpstr>Calibri</vt:lpstr>
      <vt:lpstr>Cambria Math</vt:lpstr>
      <vt:lpstr>Courier</vt:lpstr>
      <vt:lpstr>Helvetica</vt:lpstr>
      <vt:lpstr>Helvetica Neue</vt:lpstr>
      <vt:lpstr>Helvetica Neue Medium</vt:lpstr>
      <vt:lpstr>Wingdings</vt:lpstr>
      <vt:lpstr>Office Theme</vt:lpstr>
      <vt:lpstr>TorchQuantum Case Study for Robust Quantum Circuits</vt:lpstr>
      <vt:lpstr>Quantum Computing</vt:lpstr>
      <vt:lpstr>Quantum Computing</vt:lpstr>
      <vt:lpstr>Quantum Computing in NISQ Era</vt:lpstr>
      <vt:lpstr>A Large Gap between Powerful Quantum Algorithms and Current Devices</vt:lpstr>
      <vt:lpstr>Good Infrastructure is Critical</vt:lpstr>
      <vt:lpstr>TorchQuantum Library</vt:lpstr>
      <vt:lpstr>TorchQuantum Tutorial Outline</vt:lpstr>
      <vt:lpstr>TorchQuantum Tutorial Outline</vt:lpstr>
      <vt:lpstr>Quantum Bit</vt:lpstr>
      <vt:lpstr>Quantum Bit</vt:lpstr>
      <vt:lpstr>Quantum Gates</vt:lpstr>
      <vt:lpstr>Quantum Gates</vt:lpstr>
      <vt:lpstr>Quantum Gates</vt:lpstr>
      <vt:lpstr>TorchQuantum Tutorial Outline</vt:lpstr>
      <vt:lpstr>TQ for Statevector simulation</vt:lpstr>
      <vt:lpstr>TQ for Statevector simulation</vt:lpstr>
      <vt:lpstr>TQ for Statevector simulation</vt:lpstr>
      <vt:lpstr>TQ for Statevector simulation</vt:lpstr>
      <vt:lpstr>TQ for Density Matrix simulation</vt:lpstr>
      <vt:lpstr>Dynamic computation graph</vt:lpstr>
      <vt:lpstr>Batch Mode Tensorized Processing</vt:lpstr>
      <vt:lpstr>GPU Support</vt:lpstr>
      <vt:lpstr>Automatic Gradient Computation</vt:lpstr>
      <vt:lpstr>Encoding Classical Data to Quantum various encoder support</vt:lpstr>
      <vt:lpstr>Construct a Circuit Class</vt:lpstr>
      <vt:lpstr>Conversion tq model to other frameworks</vt:lpstr>
      <vt:lpstr>Easy Deployment on Real Quantum Machines</vt:lpstr>
      <vt:lpstr>Compare the Speed of TQ and Pennylane</vt:lpstr>
      <vt:lpstr>Hands-On Section 1.2 TorchQuantum Operations</vt:lpstr>
      <vt:lpstr>TorchQuantum Tutorial Outline</vt:lpstr>
      <vt:lpstr>State Preparation with Parameterized Circuit</vt:lpstr>
      <vt:lpstr>Variational Quantum Eigensolver</vt:lpstr>
      <vt:lpstr>Quantum Neural Networks for MNIST Classification</vt:lpstr>
      <vt:lpstr>TorchQuantum Hub</vt:lpstr>
      <vt:lpstr>PowerPoint Presentation</vt:lpstr>
      <vt:lpstr>TorchQuantum Tutorial Outline</vt:lpstr>
      <vt:lpstr>Quantum Neural Network Compression</vt:lpstr>
      <vt:lpstr>TorchQuantum Tutorial Outline</vt:lpstr>
      <vt:lpstr>Brief Overview of Workflow</vt:lpstr>
      <vt:lpstr>Pulse-Based and Gate-Based</vt:lpstr>
      <vt:lpstr>Pulse-Based and Gate-Based</vt:lpstr>
      <vt:lpstr>Gate-based Compilation</vt:lpstr>
      <vt:lpstr>Quantum Optimal Control(QOC)</vt:lpstr>
      <vt:lpstr>Quantum Optimal Control (QOC)</vt:lpstr>
      <vt:lpstr>TorchQuantum Tutorial Outline</vt:lpstr>
      <vt:lpstr>Variational Quantum Pulse Learning (VQP)</vt:lpstr>
      <vt:lpstr>Motivation and Challenges</vt:lpstr>
      <vt:lpstr>Motivation and Challenges</vt:lpstr>
      <vt:lpstr>Attempt on Quantum Neural Network</vt:lpstr>
      <vt:lpstr>Methodology</vt:lpstr>
      <vt:lpstr>PowerPoint Presentation</vt:lpstr>
      <vt:lpstr>Methodology</vt:lpstr>
      <vt:lpstr>PowerPoint Presentation</vt:lpstr>
      <vt:lpstr>PowerPoint Presentation</vt:lpstr>
      <vt:lpstr>PowerPoint Presentation</vt:lpstr>
      <vt:lpstr>Methodology</vt:lpstr>
      <vt:lpstr>Optimization Framework</vt:lpstr>
      <vt:lpstr>Pulse based is better than Gate based</vt:lpstr>
      <vt:lpstr>PowerPoint Presentation</vt:lpstr>
      <vt:lpstr>Challenge for Pulse Learning</vt:lpstr>
      <vt:lpstr>Pulse Ansatz on VQAs</vt:lpstr>
      <vt:lpstr>Benefits of Pulse Ansatz</vt:lpstr>
      <vt:lpstr>Benefits of Pulse Ansatz</vt:lpstr>
      <vt:lpstr>Benefits of Pulse Ansatz</vt:lpstr>
      <vt:lpstr>Framework and Evaluation</vt:lpstr>
      <vt:lpstr>Framework and Evaluation</vt:lpstr>
      <vt:lpstr>Framework and Evaluation</vt:lpstr>
      <vt:lpstr>Framework and Evaluation</vt:lpstr>
      <vt:lpstr>PowerPoint Presentation</vt:lpstr>
      <vt:lpstr>TorchQuantum Tutorial Outline</vt:lpstr>
      <vt:lpstr>Challenges of PQC — Noise</vt:lpstr>
      <vt:lpstr>Challenges of PQC — Large Design Space</vt:lpstr>
      <vt:lpstr>Challenges of PQC — Large Design Space</vt:lpstr>
      <vt:lpstr>Challenges of PQC — Large Design Space</vt:lpstr>
      <vt:lpstr>Goal of QuantumNAS</vt:lpstr>
      <vt:lpstr>QuantumNAS</vt:lpstr>
      <vt:lpstr>QuantumNAS</vt:lpstr>
      <vt:lpstr>SuperCircuit &amp; SubCircuit</vt:lpstr>
      <vt:lpstr>SuperCircuit &amp; SubCircuit</vt:lpstr>
      <vt:lpstr>SuperCircuit &amp; SubCircuit</vt:lpstr>
      <vt:lpstr>SuperCircuit Construction</vt:lpstr>
      <vt:lpstr>SuperCircuit Training</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How Reliable is the SuperCircuit?</vt:lpstr>
      <vt:lpstr>QuantumNAS</vt:lpstr>
      <vt:lpstr>Noise-Adaptive Evolutionary Co-Search</vt:lpstr>
      <vt:lpstr>Noise-Adaptive Evolutionary Co-Search</vt:lpstr>
      <vt:lpstr>Noise-Adaptive Evolutionary Co-Search</vt:lpstr>
      <vt:lpstr>QuantumNAS</vt:lpstr>
      <vt:lpstr>QuantumNAS</vt:lpstr>
      <vt:lpstr>Iterative Pruning</vt:lpstr>
      <vt:lpstr>Iterative Pruning</vt:lpstr>
      <vt:lpstr>Iterative Pruning</vt:lpstr>
      <vt:lpstr>Iterative Pruning</vt:lpstr>
      <vt:lpstr>Iterative Pruning</vt:lpstr>
      <vt:lpstr>Evaluation Setups: Benchmarks and Devices</vt:lpstr>
      <vt:lpstr>Benchmarks: QNN and VQE</vt:lpstr>
      <vt:lpstr>Benchmarks: QNN and VQE</vt:lpstr>
      <vt:lpstr>QML Results</vt:lpstr>
      <vt:lpstr>Consistent Improvements on Diverse Design Spaces</vt:lpstr>
      <vt:lpstr>Scalable to Large #Qubits</vt:lpstr>
      <vt:lpstr>Effective of Quantum Gate Pruning</vt:lpstr>
      <vt:lpstr>Time Cost with TorchQuantum</vt:lpstr>
      <vt:lpstr>Hands-On Section 3.1 QuantumNAS</vt:lpstr>
      <vt:lpstr>TorchQuantum Tutorial Outline</vt:lpstr>
      <vt:lpstr>QuantumNAS vs. QuantumNAT</vt:lpstr>
      <vt:lpstr>PQC Circuit in QuantumNAT</vt:lpstr>
      <vt:lpstr>Three Techniques in QuantumNAT</vt:lpstr>
      <vt:lpstr>Post-Measurement Normalization</vt:lpstr>
      <vt:lpstr>Post-Measurement Normalization</vt:lpstr>
      <vt:lpstr>Post-Measurement Normalization</vt:lpstr>
      <vt:lpstr>Post-Measurement Normalization</vt:lpstr>
      <vt:lpstr>Post-Measurement Normalization</vt:lpstr>
      <vt:lpstr>Noise Injection</vt:lpstr>
      <vt:lpstr>Noise Injection</vt:lpstr>
      <vt:lpstr>Noise Injection</vt:lpstr>
      <vt:lpstr>Noise Injection</vt:lpstr>
      <vt:lpstr>Post-Measurement Quantization</vt:lpstr>
      <vt:lpstr>Post-Measurement Quantization</vt:lpstr>
      <vt:lpstr>Post-Measurement Quantization</vt:lpstr>
      <vt:lpstr>Evaluation</vt:lpstr>
      <vt:lpstr>Consistent Improvements on Various  Benchmarks</vt:lpstr>
      <vt:lpstr>Visualization</vt:lpstr>
      <vt:lpstr>Noise Model in TQ</vt:lpstr>
      <vt:lpstr>TorchQuantum Tutorial Outline</vt:lpstr>
      <vt:lpstr>QOC for High Scalability</vt:lpstr>
      <vt:lpstr>Challenge of On-chip Training: noise</vt:lpstr>
      <vt:lpstr>Challenge of On-chip Training: noise</vt:lpstr>
      <vt:lpstr>Parameter Shift Rules</vt:lpstr>
      <vt:lpstr>Parameter Shift Rules</vt:lpstr>
      <vt:lpstr>Parameter Shift Rules</vt:lpstr>
      <vt:lpstr>Parameter Shift Rules</vt:lpstr>
      <vt:lpstr>Calculate Gradients of PQC</vt:lpstr>
      <vt:lpstr>Calculate Gradients of PQC</vt:lpstr>
      <vt:lpstr>Calculate Gradients of PQC</vt:lpstr>
      <vt:lpstr>Calculate Gradients of PQC</vt:lpstr>
      <vt:lpstr>Calculate Gradients of PQC</vt:lpstr>
      <vt:lpstr>Probabilistic Gradient Pruning</vt:lpstr>
      <vt:lpstr>Probabilistic Gradient Pruning</vt:lpstr>
      <vt:lpstr>Accumulation Window</vt:lpstr>
      <vt:lpstr>Accumulation Window</vt:lpstr>
      <vt:lpstr>Accumulation Window</vt:lpstr>
      <vt:lpstr>Evaluation</vt:lpstr>
      <vt:lpstr>QNN results</vt:lpstr>
      <vt:lpstr>QNN Training Curves</vt:lpstr>
      <vt:lpstr>QNN Training Curves</vt:lpstr>
      <vt:lpstr>VQE Training Curves</vt:lpstr>
      <vt:lpstr>Scalability Improvements</vt:lpstr>
      <vt:lpstr>TorchQuantum Tutorial Outline</vt:lpstr>
      <vt:lpstr>Transformer for Quantum Circuit Reliability Prediction</vt:lpstr>
      <vt:lpstr>Transformer for Quantum Circuit Reliability Prediction</vt:lpstr>
      <vt:lpstr>Dataset collection</vt:lpstr>
      <vt:lpstr>Features on each node </vt:lpstr>
      <vt:lpstr>Graph Transformer</vt:lpstr>
      <vt:lpstr>Evaluation</vt:lpstr>
      <vt:lpstr>Evaluation</vt:lpstr>
      <vt:lpstr>TorchQuantum Tutorial Outline</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Hanrui Wang</cp:lastModifiedBy>
  <cp:revision>222</cp:revision>
  <dcterms:modified xsi:type="dcterms:W3CDTF">2022-11-02T16:59:05Z</dcterms:modified>
</cp:coreProperties>
</file>